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Inter" panose="020B0604020202020204" charset="0"/>
      <p:regular r:id="rId13"/>
    </p:embeddedFont>
    <p:embeddedFont>
      <p:font typeface="Inter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WCFNEZFU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onvig.com/en/vare/ease-it-jar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566979" y="5720434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8566979" y="6077622"/>
            <a:ext cx="8692321" cy="91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Improved handling through controlled composite warming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Optimise flow, adaptation and efficiency in restorative procedures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6794" y="3173695"/>
            <a:ext cx="8144805" cy="2033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EASE-IT™ </a:t>
            </a:r>
          </a:p>
          <a:p>
            <a:pPr algn="l">
              <a:lnSpc>
                <a:spcPts val="8119"/>
              </a:lnSpc>
            </a:pPr>
            <a:r>
              <a:rPr lang="en-US" sz="57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Composite Softener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296439" y="1935057"/>
            <a:ext cx="6312466" cy="63124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DTWCFNEZFUw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t="-1122" b="-1122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DTWCFNEZFUw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DTWCFNEZFUw"/>
          </p:cNvPr>
          <p:cNvSpPr/>
          <p:nvPr/>
        </p:nvSpPr>
        <p:spPr>
          <a:xfrm>
            <a:off x="8733577" y="5896362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>
            <a:off x="2925018" y="1448201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Watch it in 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25740" y="2799131"/>
            <a:ext cx="7002804" cy="3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SEE HOW EASE-IT™ WORKS IN PRACTICE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7042" y="6761481"/>
            <a:ext cx="1912663" cy="191266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592" y="4108615"/>
            <a:ext cx="147274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Try the difference with EASE-IT™  </a:t>
            </a:r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AutoShape 6"/>
          <p:cNvSpPr/>
          <p:nvPr/>
        </p:nvSpPr>
        <p:spPr>
          <a:xfrm>
            <a:off x="5578673" y="533983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6238308" y="5744949"/>
            <a:ext cx="5811383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BETTER HANDLING. BETTER RESULTS.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4994160"/>
            <a:ext cx="8234781" cy="450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Warms composite material before application. 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Select temperature between 40 - 60 degrees. </a:t>
            </a:r>
          </a:p>
          <a:p>
            <a:pPr algn="l">
              <a:lnSpc>
                <a:spcPts val="40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Improves consistency and adaptability.</a:t>
            </a: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Suitable for unit-dose tips and syringes</a:t>
            </a: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11148986" y="2808247"/>
            <a:ext cx="5246370" cy="52463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2519" r="-12519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75868" y="2070074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About EASE-IT™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75868" y="3860686"/>
            <a:ext cx="9500145" cy="8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EASE-IT™ is a composite warming system designed to improve handling, flowability and adaptation of dental composites.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75868" y="6179553"/>
            <a:ext cx="823478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Reduces the risk of incorporating air bubbles in the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material.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5868" y="7715778"/>
            <a:ext cx="823478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Even grainy and highly viscous composites become shiny,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smooth and manageable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5868" y="2705090"/>
            <a:ext cx="105685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Safety &amp; Material Performance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PROVEN SAFE FOR COMPOSITE MATERIALS</a:t>
            </a:r>
          </a:p>
        </p:txBody>
      </p:sp>
      <p:sp>
        <p:nvSpPr>
          <p:cNvPr id="5" name="Freeform 5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1775868" y="4772036"/>
            <a:ext cx="8234781" cy="180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No negative impact from repeated heating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Maintains material properties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Tested under laboratory conditions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6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305353" y="2386487"/>
            <a:ext cx="3305986" cy="330598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97177" y="6127844"/>
            <a:ext cx="3056925" cy="305692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140812" y="2530786"/>
            <a:ext cx="3118488" cy="311848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75868" y="2705090"/>
            <a:ext cx="8142933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System Components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8753" y="4074598"/>
            <a:ext cx="8110048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FLEXIBLE SETUP FOR DIFFERENT NEEDS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75868" y="4772036"/>
            <a:ext cx="8856145" cy="317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→ Heating unit 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with electronic temperature control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→ Jar 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with lid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→ Thermo-block 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46565C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46565C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The containers can be removed from the heating unit and 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   placed at work site.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1423080" y="2837940"/>
            <a:ext cx="4616596" cy="4616596"/>
          </a:xfrm>
          <a:custGeom>
            <a:avLst/>
            <a:gdLst/>
            <a:ahLst/>
            <a:cxnLst/>
            <a:rect l="l" t="t" r="r" b="b"/>
            <a:pathLst>
              <a:path w="4616596" h="4616596">
                <a:moveTo>
                  <a:pt x="0" y="0"/>
                </a:moveTo>
                <a:lnTo>
                  <a:pt x="4616595" y="0"/>
                </a:lnTo>
                <a:lnTo>
                  <a:pt x="4616595" y="4616596"/>
                </a:lnTo>
                <a:lnTo>
                  <a:pt x="0" y="4616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1664711" y="5224833"/>
            <a:ext cx="961130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Comes with a sterilizable inner plate and a light protecting lid to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prevent premature curing.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5868" y="2070074"/>
            <a:ext cx="786732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EASE-IT™ Jar</a:t>
            </a:r>
          </a:p>
          <a:p>
            <a:pPr algn="l">
              <a:lnSpc>
                <a:spcPts val="6999"/>
              </a:lnSpc>
            </a:pPr>
            <a:endParaRPr lang="en-US" sz="4999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75868" y="4088407"/>
            <a:ext cx="9500145" cy="8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Jar for heating composite tips - and for composite placed directly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961721" y="2065271"/>
            <a:ext cx="3852178" cy="4089572"/>
          </a:xfrm>
          <a:custGeom>
            <a:avLst/>
            <a:gdLst/>
            <a:ahLst/>
            <a:cxnLst/>
            <a:rect l="l" t="t" r="r" b="b"/>
            <a:pathLst>
              <a:path w="3852178" h="4089572">
                <a:moveTo>
                  <a:pt x="0" y="0"/>
                </a:moveTo>
                <a:lnTo>
                  <a:pt x="3852178" y="0"/>
                </a:lnTo>
                <a:lnTo>
                  <a:pt x="3852178" y="4089572"/>
                </a:lnTo>
                <a:lnTo>
                  <a:pt x="0" y="4089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81" r="-3081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Freeform 14"/>
          <p:cNvSpPr/>
          <p:nvPr/>
        </p:nvSpPr>
        <p:spPr>
          <a:xfrm>
            <a:off x="1855617" y="5227861"/>
            <a:ext cx="3958282" cy="3958282"/>
          </a:xfrm>
          <a:custGeom>
            <a:avLst/>
            <a:gdLst/>
            <a:ahLst/>
            <a:cxnLst/>
            <a:rect l="l" t="t" r="r" b="b"/>
            <a:pathLst>
              <a:path w="3958282" h="3958282">
                <a:moveTo>
                  <a:pt x="0" y="0"/>
                </a:moveTo>
                <a:lnTo>
                  <a:pt x="3958282" y="0"/>
                </a:lnTo>
                <a:lnTo>
                  <a:pt x="3958282" y="3958282"/>
                </a:lnTo>
                <a:lnTo>
                  <a:pt x="0" y="3958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5" name="TextBox 15"/>
          <p:cNvSpPr txBox="1"/>
          <p:nvPr/>
        </p:nvSpPr>
        <p:spPr>
          <a:xfrm>
            <a:off x="8886304" y="4812114"/>
            <a:ext cx="823478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Plate designed with four fields for easy organization of 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   the composite colors.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86304" y="2562946"/>
            <a:ext cx="868583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EASE-IT™ Inner plate</a:t>
            </a:r>
          </a:p>
          <a:p>
            <a:pPr algn="l">
              <a:lnSpc>
                <a:spcPts val="6999"/>
              </a:lnSpc>
            </a:pPr>
            <a:endParaRPr lang="en-US" sz="4999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886304" y="5833559"/>
            <a:ext cx="823478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The inner plate is autoclavable and fits into the </a:t>
            </a:r>
            <a:r>
              <a:rPr lang="en-US" sz="2000" u="sng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  <a:hlinkClick r:id="rId5" tooltip="https://ronvig.com/en/vare/ease-it-jar/"/>
              </a:rPr>
              <a:t>Ease-It™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r>
              <a:rPr lang="en-US" sz="2000" u="sng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  <a:hlinkClick r:id="rId5" tooltip="https://ronvig.com/en/vare/ease-it-jar/"/>
              </a:rPr>
              <a:t>Jar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, so that the light protecting lid can still be put on top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86824" y="1887234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9" y="0"/>
                </a:lnTo>
                <a:lnTo>
                  <a:pt x="63569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8886304" y="5428530"/>
            <a:ext cx="8234781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The Thermo-Block is designed for composite syringes at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   one end – and when you turn it, the design fits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   unit-dose tips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6304" y="2562946"/>
            <a:ext cx="868583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EASE-IT™ Thermo-Block</a:t>
            </a:r>
          </a:p>
          <a:p>
            <a:pPr algn="l">
              <a:lnSpc>
                <a:spcPts val="6999"/>
              </a:lnSpc>
            </a:pPr>
            <a:endParaRPr lang="en-US" sz="4999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86304" y="4179889"/>
            <a:ext cx="8830536" cy="8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For composite syringes or pre-filled unit-dose tips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886304" y="6823866"/>
            <a:ext cx="823478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For either seven composite syringes or pre-filled unit-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   dose tips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4B56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592982" y="2651562"/>
            <a:ext cx="3971613" cy="7915417"/>
            <a:chOff x="0" y="0"/>
            <a:chExt cx="1046022" cy="2084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022" cy="2084719"/>
            </a:xfrm>
            <a:custGeom>
              <a:avLst/>
              <a:gdLst/>
              <a:ahLst/>
              <a:cxnLst/>
              <a:rect l="l" t="t" r="r" b="b"/>
              <a:pathLst>
                <a:path w="1046022" h="2084719">
                  <a:moveTo>
                    <a:pt x="77973" y="0"/>
                  </a:moveTo>
                  <a:lnTo>
                    <a:pt x="968049" y="0"/>
                  </a:lnTo>
                  <a:cubicBezTo>
                    <a:pt x="988729" y="0"/>
                    <a:pt x="1008561" y="8215"/>
                    <a:pt x="1023184" y="22838"/>
                  </a:cubicBezTo>
                  <a:cubicBezTo>
                    <a:pt x="1037807" y="37460"/>
                    <a:pt x="1046022" y="57293"/>
                    <a:pt x="1046022" y="77973"/>
                  </a:cubicBezTo>
                  <a:lnTo>
                    <a:pt x="1046022" y="2006746"/>
                  </a:lnTo>
                  <a:cubicBezTo>
                    <a:pt x="1046022" y="2027426"/>
                    <a:pt x="1037807" y="2047259"/>
                    <a:pt x="1023184" y="2061881"/>
                  </a:cubicBezTo>
                  <a:cubicBezTo>
                    <a:pt x="1008561" y="2076504"/>
                    <a:pt x="988729" y="2084719"/>
                    <a:pt x="968049" y="2084719"/>
                  </a:cubicBezTo>
                  <a:lnTo>
                    <a:pt x="77973" y="2084719"/>
                  </a:lnTo>
                  <a:cubicBezTo>
                    <a:pt x="57293" y="2084719"/>
                    <a:pt x="37460" y="2076504"/>
                    <a:pt x="22838" y="2061881"/>
                  </a:cubicBezTo>
                  <a:cubicBezTo>
                    <a:pt x="8215" y="2047259"/>
                    <a:pt x="0" y="2027426"/>
                    <a:pt x="0" y="2006746"/>
                  </a:cubicBezTo>
                  <a:lnTo>
                    <a:pt x="0" y="77973"/>
                  </a:lnTo>
                  <a:cubicBezTo>
                    <a:pt x="0" y="57293"/>
                    <a:pt x="8215" y="37460"/>
                    <a:pt x="22838" y="22838"/>
                  </a:cubicBezTo>
                  <a:cubicBezTo>
                    <a:pt x="37460" y="8215"/>
                    <a:pt x="57293" y="0"/>
                    <a:pt x="77973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046022" cy="2199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>
            <a:off x="6659716" y="3605009"/>
            <a:ext cx="686906" cy="1485202"/>
          </a:xfrm>
          <a:custGeom>
            <a:avLst/>
            <a:gdLst/>
            <a:ahLst/>
            <a:cxnLst/>
            <a:rect l="l" t="t" r="r" b="b"/>
            <a:pathLst>
              <a:path w="686906" h="1485202">
                <a:moveTo>
                  <a:pt x="0" y="0"/>
                </a:moveTo>
                <a:lnTo>
                  <a:pt x="686906" y="0"/>
                </a:lnTo>
                <a:lnTo>
                  <a:pt x="686906" y="1485202"/>
                </a:lnTo>
                <a:lnTo>
                  <a:pt x="0" y="1485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2741522" y="2290964"/>
            <a:ext cx="3825295" cy="382529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2572" t="-121869" r="-70969" b="-2167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75868" y="2070074"/>
            <a:ext cx="790421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use EASE-IT™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Simple and efficient workflow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68123" y="5647246"/>
            <a:ext cx="7125584" cy="180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Connect the unit to power supply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Place composite in jar or thermo-block</a:t>
            </a:r>
          </a:p>
          <a:p>
            <a:pPr marL="431802" lvl="1" indent="-215901" algn="l">
              <a:lnSpc>
                <a:spcPts val="3600"/>
              </a:lnSpc>
              <a:buAutoNum type="arabicPeriod"/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Wait until ready (LED turns green)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2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SIMPLE AND RELIABLE MAINTENANCE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12474712" y="3470935"/>
            <a:ext cx="4078644" cy="407864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970977" y="3980388"/>
            <a:ext cx="1189942" cy="1529869"/>
            <a:chOff x="0" y="0"/>
            <a:chExt cx="313400" cy="40292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3400" cy="402929"/>
            </a:xfrm>
            <a:custGeom>
              <a:avLst/>
              <a:gdLst/>
              <a:ahLst/>
              <a:cxnLst/>
              <a:rect l="l" t="t" r="r" b="b"/>
              <a:pathLst>
                <a:path w="313400" h="402929">
                  <a:moveTo>
                    <a:pt x="0" y="0"/>
                  </a:moveTo>
                  <a:lnTo>
                    <a:pt x="313400" y="0"/>
                  </a:lnTo>
                  <a:lnTo>
                    <a:pt x="313400" y="402929"/>
                  </a:lnTo>
                  <a:lnTo>
                    <a:pt x="0" y="402929"/>
                  </a:lnTo>
                  <a:close/>
                </a:path>
              </a:pathLst>
            </a:custGeom>
            <a:solidFill>
              <a:srgbClr val="ECEDEE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14300"/>
              <a:ext cx="313400" cy="517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017088" y="4198423"/>
            <a:ext cx="993893" cy="1155690"/>
          </a:xfrm>
          <a:custGeom>
            <a:avLst/>
            <a:gdLst/>
            <a:ahLst/>
            <a:cxnLst/>
            <a:rect l="l" t="t" r="r" b="b"/>
            <a:pathLst>
              <a:path w="993893" h="1155690">
                <a:moveTo>
                  <a:pt x="0" y="0"/>
                </a:moveTo>
                <a:lnTo>
                  <a:pt x="993893" y="0"/>
                </a:lnTo>
                <a:lnTo>
                  <a:pt x="993893" y="1155690"/>
                </a:lnTo>
                <a:lnTo>
                  <a:pt x="0" y="11556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TextBox 20"/>
          <p:cNvSpPr txBox="1"/>
          <p:nvPr/>
        </p:nvSpPr>
        <p:spPr>
          <a:xfrm>
            <a:off x="1775868" y="2705090"/>
            <a:ext cx="823478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Maintenance &amp; Warranty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75868" y="4733936"/>
            <a:ext cx="8234781" cy="246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All parts can be wiped over with a cloth disinfectant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Do not immerse in liquid - do not autoclave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Autoclavable inner plate </a:t>
            </a:r>
          </a:p>
          <a:p>
            <a:pPr algn="l">
              <a:lnSpc>
                <a:spcPts val="4000"/>
              </a:lnSpc>
            </a:pP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→ 2-year warranty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46565C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460</Words>
  <Application>Microsoft Office PowerPoint</Application>
  <PresentationFormat>Brugerdefineret</PresentationFormat>
  <Paragraphs>74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Calibri</vt:lpstr>
      <vt:lpstr>Inter Bold</vt:lpstr>
      <vt:lpstr>Arial</vt:lpstr>
      <vt:lpstr>Inter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Rønvig Training - EASE-IT</dc:title>
  <dc:creator>Bruger</dc:creator>
  <cp:lastModifiedBy>Susanne Valentin</cp:lastModifiedBy>
  <cp:revision>2</cp:revision>
  <dcterms:created xsi:type="dcterms:W3CDTF">2006-08-16T00:00:00Z</dcterms:created>
  <dcterms:modified xsi:type="dcterms:W3CDTF">2026-05-26T17:40:56Z</dcterms:modified>
  <dc:identifier>DAHFg36kjOo</dc:identifier>
</cp:coreProperties>
</file>