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Inter" panose="020B0604020202020204" charset="0"/>
      <p:regular r:id="rId17"/>
    </p:embeddedFont>
    <p:embeddedFont>
      <p:font typeface="Inter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4qeW6mRWF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028700" y="1862798"/>
            <a:ext cx="6503265" cy="6561403"/>
            <a:chOff x="0" y="0"/>
            <a:chExt cx="8671020" cy="87485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8886304" y="5374822"/>
            <a:ext cx="8234781" cy="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Precision micro-roughening for optimal bonding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Efficient surface preparation for dental restorations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6304" y="3754572"/>
            <a:ext cx="6963296" cy="953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DENTO-PREP™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1464630" y="2140402"/>
            <a:ext cx="6113042" cy="611304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9129" y="0"/>
                  </a:moveTo>
                  <a:lnTo>
                    <a:pt x="783671" y="0"/>
                  </a:lnTo>
                  <a:cubicBezTo>
                    <a:pt x="791397" y="0"/>
                    <a:pt x="798806" y="3069"/>
                    <a:pt x="804268" y="8532"/>
                  </a:cubicBezTo>
                  <a:cubicBezTo>
                    <a:pt x="809731" y="13994"/>
                    <a:pt x="812800" y="21403"/>
                    <a:pt x="812800" y="29129"/>
                  </a:cubicBezTo>
                  <a:lnTo>
                    <a:pt x="812800" y="783671"/>
                  </a:lnTo>
                  <a:cubicBezTo>
                    <a:pt x="812800" y="791397"/>
                    <a:pt x="809731" y="798806"/>
                    <a:pt x="804268" y="804268"/>
                  </a:cubicBezTo>
                  <a:cubicBezTo>
                    <a:pt x="798806" y="809731"/>
                    <a:pt x="791397" y="812800"/>
                    <a:pt x="783671" y="812800"/>
                  </a:cubicBezTo>
                  <a:lnTo>
                    <a:pt x="29129" y="812800"/>
                  </a:lnTo>
                  <a:cubicBezTo>
                    <a:pt x="21403" y="812800"/>
                    <a:pt x="13994" y="809731"/>
                    <a:pt x="8532" y="804268"/>
                  </a:cubicBezTo>
                  <a:cubicBezTo>
                    <a:pt x="3069" y="798806"/>
                    <a:pt x="0" y="791397"/>
                    <a:pt x="0" y="783671"/>
                  </a:cubicBezTo>
                  <a:lnTo>
                    <a:pt x="0" y="29129"/>
                  </a:lnTo>
                  <a:cubicBezTo>
                    <a:pt x="0" y="21403"/>
                    <a:pt x="3069" y="13994"/>
                    <a:pt x="8532" y="8532"/>
                  </a:cubicBezTo>
                  <a:cubicBezTo>
                    <a:pt x="13994" y="3069"/>
                    <a:pt x="21403" y="0"/>
                    <a:pt x="2912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705090"/>
            <a:ext cx="102637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Refined functional design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772036"/>
            <a:ext cx="10594218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Perfectly balanced for stable handling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Powder jar acts as handle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Comfortable grip for precise work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Stands upright when not in use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The nozzle rotates 360° and can be placed in any position.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Solid construction of high grade stainless steel – also the inner parts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705090"/>
            <a:ext cx="8672260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Durability &amp; Simplicity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BUILT TO LAST – EASY TO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5868" y="4772036"/>
            <a:ext cx="8234781" cy="180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 High-grade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stainless steel construction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 Autoclavable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up to 135°C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Smooth, hygienic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surfaces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Easy cleaning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and maintenance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448128" y="1862798"/>
            <a:ext cx="6503265" cy="6561403"/>
            <a:chOff x="0" y="0"/>
            <a:chExt cx="8671020" cy="874853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RELIABLE PERFORMANCE OVER TIME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593307" y="3179753"/>
            <a:ext cx="4078644" cy="40786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05356" y="3719065"/>
            <a:ext cx="1287906" cy="1500010"/>
            <a:chOff x="0" y="0"/>
            <a:chExt cx="339202" cy="3950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9202" cy="395064"/>
            </a:xfrm>
            <a:custGeom>
              <a:avLst/>
              <a:gdLst/>
              <a:ahLst/>
              <a:cxnLst/>
              <a:rect l="l" t="t" r="r" b="b"/>
              <a:pathLst>
                <a:path w="339202" h="395064">
                  <a:moveTo>
                    <a:pt x="0" y="0"/>
                  </a:moveTo>
                  <a:lnTo>
                    <a:pt x="339202" y="0"/>
                  </a:lnTo>
                  <a:lnTo>
                    <a:pt x="339202" y="395064"/>
                  </a:lnTo>
                  <a:lnTo>
                    <a:pt x="0" y="395064"/>
                  </a:lnTo>
                  <a:close/>
                </a:path>
              </a:pathLst>
            </a:custGeom>
            <a:solidFill>
              <a:srgbClr val="ECEDEE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14300"/>
              <a:ext cx="339202" cy="509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5867" y="2705090"/>
            <a:ext cx="9470085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75868" y="4733936"/>
            <a:ext cx="8234781" cy="19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Easy to clean after use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Autoclavable components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Durable materials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2-year warranty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135683" y="3925378"/>
            <a:ext cx="993893" cy="1155690"/>
          </a:xfrm>
          <a:custGeom>
            <a:avLst/>
            <a:gdLst/>
            <a:ahLst/>
            <a:cxnLst/>
            <a:rect l="l" t="t" r="r" b="b"/>
            <a:pathLst>
              <a:path w="993893" h="1155690">
                <a:moveTo>
                  <a:pt x="0" y="0"/>
                </a:moveTo>
                <a:lnTo>
                  <a:pt x="993893" y="0"/>
                </a:lnTo>
                <a:lnTo>
                  <a:pt x="993893" y="1155690"/>
                </a:lnTo>
                <a:lnTo>
                  <a:pt x="0" y="11556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_4qeW6mRWFQ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2383" b="-2383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_4qeW6mRWFQ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_4qeW6mRWFQ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54184" y="2846066"/>
            <a:ext cx="6579632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DENTO-PREP™ WORKS IN PRACTICE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2272" y="6751956"/>
            <a:ext cx="1912663" cy="191266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1435677" y="2800340"/>
            <a:ext cx="5710003" cy="5623861"/>
            <a:chOff x="0" y="0"/>
            <a:chExt cx="7613338" cy="74984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3375" t="11717" r="44441" b="4679"/>
            <a:stretch>
              <a:fillRect/>
            </a:stretch>
          </p:blipFill>
          <p:spPr>
            <a:xfrm>
              <a:off x="0" y="0"/>
              <a:ext cx="7613338" cy="749848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6173790" y="6881152"/>
            <a:ext cx="1543050" cy="1543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75867" y="2705090"/>
            <a:ext cx="1077892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DENTO-PREP™ Dust Cabinet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CLEAN AND CONTROLLED WORKING ENVIRONMENT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5868" y="4733936"/>
            <a:ext cx="8234781" cy="19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Prevents powder dispersion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Ensures clear visibility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Integrated suction system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Easy to clean and maintain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5" name="Group 15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Try the difference with DENTO-PREP™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5302715" y="5716982"/>
            <a:ext cx="7682569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PRECISION SURFACE PREPARATION – MADE SIMPLE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52274" y="453556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9840890" y="2286190"/>
            <a:ext cx="7557579" cy="7006023"/>
            <a:chOff x="0" y="0"/>
            <a:chExt cx="2165456" cy="20074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5456" cy="2007419"/>
            </a:xfrm>
            <a:custGeom>
              <a:avLst/>
              <a:gdLst/>
              <a:ahLst/>
              <a:cxnLst/>
              <a:rect l="l" t="t" r="r" b="b"/>
              <a:pathLst>
                <a:path w="2165456" h="2007419">
                  <a:moveTo>
                    <a:pt x="40976" y="0"/>
                  </a:moveTo>
                  <a:lnTo>
                    <a:pt x="2124480" y="0"/>
                  </a:lnTo>
                  <a:cubicBezTo>
                    <a:pt x="2135347" y="0"/>
                    <a:pt x="2145770" y="4317"/>
                    <a:pt x="2153454" y="12001"/>
                  </a:cubicBezTo>
                  <a:cubicBezTo>
                    <a:pt x="2161139" y="19686"/>
                    <a:pt x="2165456" y="30108"/>
                    <a:pt x="2165456" y="40976"/>
                  </a:cubicBezTo>
                  <a:lnTo>
                    <a:pt x="2165456" y="1966444"/>
                  </a:lnTo>
                  <a:cubicBezTo>
                    <a:pt x="2165456" y="1977311"/>
                    <a:pt x="2161139" y="1987733"/>
                    <a:pt x="2153454" y="1995418"/>
                  </a:cubicBezTo>
                  <a:cubicBezTo>
                    <a:pt x="2145770" y="2003102"/>
                    <a:pt x="2135347" y="2007419"/>
                    <a:pt x="2124480" y="2007419"/>
                  </a:cubicBezTo>
                  <a:lnTo>
                    <a:pt x="40976" y="2007419"/>
                  </a:lnTo>
                  <a:cubicBezTo>
                    <a:pt x="30108" y="2007419"/>
                    <a:pt x="19686" y="2003102"/>
                    <a:pt x="12001" y="1995418"/>
                  </a:cubicBezTo>
                  <a:cubicBezTo>
                    <a:pt x="4317" y="1987733"/>
                    <a:pt x="0" y="1977311"/>
                    <a:pt x="0" y="1966444"/>
                  </a:cubicBezTo>
                  <a:lnTo>
                    <a:pt x="0" y="40976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6" y="0"/>
                  </a:cubicBezTo>
                  <a:close/>
                </a:path>
              </a:pathLst>
            </a:custGeom>
            <a:blipFill>
              <a:blip r:embed="rId3"/>
              <a:stretch>
                <a:fillRect t="-3936" b="-3936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752274" y="3037443"/>
            <a:ext cx="82347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DENTO-PREP™?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274" y="6565667"/>
            <a:ext cx="8234781" cy="197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Uses aluminium oxide powder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for surface treatment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Increases surface area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for stronger adhesion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Suitable for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ceramic, composite and metal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 Easy to 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install and use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2274" y="5055777"/>
            <a:ext cx="7671109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DENTO-PREP™ is a microblasting system designed for micro-roughening, cleaning and activating surfaces prior to bonding.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1490153"/>
            <a:ext cx="1429853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DENTO-PREP™ creates</a:t>
            </a:r>
          </a:p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 rough and receptive surface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868" y="3744403"/>
            <a:ext cx="12363796" cy="96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Scanning Electron Microscope (SEM) images show the effect on a metal surface when prepared with a diamond bur vs. sandblasting with 50 µm Al₂O₃ powder.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775868" y="5046152"/>
            <a:ext cx="3608921" cy="36089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4591" r="-1459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45867" y="5143500"/>
            <a:ext cx="3608921" cy="36089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932" r="-1693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925308" y="8643961"/>
            <a:ext cx="5757372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Metal surface prepared with diamond bur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75868" y="8643961"/>
            <a:ext cx="7149440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Sandblasted metal surface with 50 µm Al₂O₃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775868" y="2705090"/>
            <a:ext cx="57679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Applications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VERSATILE USE – INTRA- AND EXTRA-ORAL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4772036"/>
            <a:ext cx="12195109" cy="408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Extra-oral application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→ Cleaning components before re-cementation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→ Verifying metal restoration fit (Contact points become clearly visible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→ Surface cleaning and preparation of: Crowns; Inlays/Onlays; Posts; Maryland bridges; 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Orthodontic bands and brackets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Intra-oral application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→ Surface preparation before cementing metal or ceramic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→ Surface cleaning/preparation of natural tooth structure somposite restorations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592982" y="2651562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Flexible installation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Adapt to any clinical setup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8123" y="5647246"/>
            <a:ext cx="7125584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Connected to the turbine quick connector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Connected to the turbine hose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Connected directly to the air supply line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849129" y="2945014"/>
            <a:ext cx="6067874" cy="1355756"/>
            <a:chOff x="0" y="0"/>
            <a:chExt cx="2534915" cy="5663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3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9129" y="5277570"/>
            <a:ext cx="6067874" cy="1355756"/>
            <a:chOff x="0" y="0"/>
            <a:chExt cx="2534915" cy="5663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4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9129" y="7610127"/>
            <a:ext cx="6067874" cy="1355756"/>
            <a:chOff x="0" y="0"/>
            <a:chExt cx="2534915" cy="5663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5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77529" y="2945014"/>
            <a:ext cx="6067874" cy="1355756"/>
            <a:chOff x="0" y="0"/>
            <a:chExt cx="2534915" cy="5663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6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577529" y="5277570"/>
            <a:ext cx="6067874" cy="1355756"/>
            <a:chOff x="0" y="0"/>
            <a:chExt cx="2534915" cy="5663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7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849129" y="4287696"/>
            <a:ext cx="5234849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Connector S for Sirona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49129" y="6620252"/>
            <a:ext cx="5919086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Connector W for RotoQuick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49129" y="8952809"/>
            <a:ext cx="4490781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Connector K for KaVo Multiflex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77529" y="4287696"/>
            <a:ext cx="4466781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Connector B for BienAir Unifix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77529" y="6620252"/>
            <a:ext cx="6698781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Connector N forNSK PTL-CL-LED and FM-CL-M4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49129" y="1364015"/>
            <a:ext cx="126796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Quick connection to the turbine coupling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1882014" y="2538261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0451785" y="5378541"/>
            <a:ext cx="6067874" cy="1355756"/>
            <a:chOff x="0" y="0"/>
            <a:chExt cx="2534915" cy="5663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4915" cy="566380"/>
            </a:xfrm>
            <a:custGeom>
              <a:avLst/>
              <a:gdLst/>
              <a:ahLst/>
              <a:cxnLst/>
              <a:rect l="l" t="t" r="r" b="b"/>
              <a:pathLst>
                <a:path w="2534915" h="566380">
                  <a:moveTo>
                    <a:pt x="0" y="0"/>
                  </a:moveTo>
                  <a:lnTo>
                    <a:pt x="2534915" y="0"/>
                  </a:lnTo>
                  <a:lnTo>
                    <a:pt x="2534915" y="566380"/>
                  </a:lnTo>
                  <a:lnTo>
                    <a:pt x="0" y="566380"/>
                  </a:lnTo>
                  <a:close/>
                </a:path>
              </a:pathLst>
            </a:custGeom>
            <a:blipFill>
              <a:blip r:embed="rId3"/>
              <a:stretch>
                <a:fillRect t="-173782" b="-17378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882014" y="4115171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5" name="TextBox 15"/>
          <p:cNvSpPr txBox="1"/>
          <p:nvPr/>
        </p:nvSpPr>
        <p:spPr>
          <a:xfrm>
            <a:off x="10451785" y="6721222"/>
            <a:ext cx="5234849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MidWest connector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49129" y="2940925"/>
            <a:ext cx="965120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Connection to the turbine hose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49129" y="5216616"/>
            <a:ext cx="7688664" cy="96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Midwest Connector is made for the standard 4-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hole air turbine hoses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49129" y="6468810"/>
            <a:ext cx="7688664" cy="96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Midwest Connector is universal and can be used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with the majority of standard units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801940" y="4284236"/>
            <a:ext cx="6049258" cy="3262740"/>
            <a:chOff x="0" y="0"/>
            <a:chExt cx="2534915" cy="13672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4915" cy="1367237"/>
            </a:xfrm>
            <a:custGeom>
              <a:avLst/>
              <a:gdLst/>
              <a:ahLst/>
              <a:cxnLst/>
              <a:rect l="l" t="t" r="r" b="b"/>
              <a:pathLst>
                <a:path w="2534915" h="1367237">
                  <a:moveTo>
                    <a:pt x="0" y="0"/>
                  </a:moveTo>
                  <a:lnTo>
                    <a:pt x="2534915" y="0"/>
                  </a:lnTo>
                  <a:lnTo>
                    <a:pt x="2534915" y="1367237"/>
                  </a:lnTo>
                  <a:lnTo>
                    <a:pt x="0" y="1367237"/>
                  </a:lnTo>
                  <a:close/>
                </a:path>
              </a:pathLst>
            </a:custGeom>
            <a:blipFill>
              <a:blip r:embed="rId3"/>
              <a:stretch>
                <a:fillRect t="-11762" b="-1176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834825" y="3877483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5" name="TextBox 15"/>
          <p:cNvSpPr txBox="1"/>
          <p:nvPr/>
        </p:nvSpPr>
        <p:spPr>
          <a:xfrm>
            <a:off x="1834825" y="7785101"/>
            <a:ext cx="5234849" cy="46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1925 for hose diameter 5 mm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01940" y="2703237"/>
            <a:ext cx="132308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Connection directly to the compressed air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395265" y="4284236"/>
            <a:ext cx="6049258" cy="3262740"/>
            <a:chOff x="0" y="0"/>
            <a:chExt cx="2534915" cy="13672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34915" cy="1367237"/>
            </a:xfrm>
            <a:custGeom>
              <a:avLst/>
              <a:gdLst/>
              <a:ahLst/>
              <a:cxnLst/>
              <a:rect l="l" t="t" r="r" b="b"/>
              <a:pathLst>
                <a:path w="2534915" h="1367237">
                  <a:moveTo>
                    <a:pt x="0" y="0"/>
                  </a:moveTo>
                  <a:lnTo>
                    <a:pt x="2534915" y="0"/>
                  </a:lnTo>
                  <a:lnTo>
                    <a:pt x="2534915" y="1367237"/>
                  </a:lnTo>
                  <a:lnTo>
                    <a:pt x="0" y="1367237"/>
                  </a:lnTo>
                  <a:close/>
                </a:path>
              </a:pathLst>
            </a:custGeom>
            <a:blipFill>
              <a:blip r:embed="rId4"/>
              <a:stretch>
                <a:fillRect t="-11762" b="-1176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395265" y="7785101"/>
            <a:ext cx="5234849" cy="14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1926 for hose diameter 6 mm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1928 for hose diameter 8 mm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1929 for hose diameter 10 mm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1166209" y="2538261"/>
            <a:ext cx="4223954" cy="5724446"/>
            <a:chOff x="0" y="0"/>
            <a:chExt cx="812800" cy="11015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101534"/>
            </a:xfrm>
            <a:custGeom>
              <a:avLst/>
              <a:gdLst/>
              <a:ahLst/>
              <a:cxnLst/>
              <a:rect l="l" t="t" r="r" b="b"/>
              <a:pathLst>
                <a:path w="812800" h="1101534">
                  <a:moveTo>
                    <a:pt x="0" y="0"/>
                  </a:moveTo>
                  <a:lnTo>
                    <a:pt x="812800" y="0"/>
                  </a:lnTo>
                  <a:lnTo>
                    <a:pt x="812800" y="1101534"/>
                  </a:lnTo>
                  <a:lnTo>
                    <a:pt x="0" y="1101534"/>
                  </a:lnTo>
                  <a:close/>
                </a:path>
              </a:pathLst>
            </a:custGeom>
            <a:blipFill>
              <a:blip r:embed="rId3"/>
              <a:stretch>
                <a:fillRect l="-3962" t="-7907" r="-3962" b="-347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5" name="TextBox 15"/>
          <p:cNvSpPr txBox="1"/>
          <p:nvPr/>
        </p:nvSpPr>
        <p:spPr>
          <a:xfrm>
            <a:off x="1775867" y="2705090"/>
            <a:ext cx="6784711" cy="1739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Aluminium</a:t>
            </a: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Oxide</a:t>
            </a:r>
          </a:p>
          <a:p>
            <a:pPr algn="l">
              <a:lnSpc>
                <a:spcPts val="6999"/>
              </a:lnSpc>
            </a:pPr>
            <a:endParaRPr lang="en-US" sz="49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75868" y="5605921"/>
            <a:ext cx="10594218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Content: 900g Aluminium Oxide.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Particle size 50 um.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8753" y="4321166"/>
            <a:ext cx="10594218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Purified aluminium oxide powder for intra- and extra-oral blasting.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46565C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625</Words>
  <Application>Microsoft Office PowerPoint</Application>
  <PresentationFormat>Brugerdefineret</PresentationFormat>
  <Paragraphs>95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Calibri</vt:lpstr>
      <vt:lpstr>Inter Bold</vt:lpstr>
      <vt:lpstr>Arial</vt:lpstr>
      <vt:lpstr>Inter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Training - DENTO-PREP</dc:title>
  <dc:creator>Bruger</dc:creator>
  <cp:lastModifiedBy>Susanne Valentin</cp:lastModifiedBy>
  <cp:revision>2</cp:revision>
  <dcterms:created xsi:type="dcterms:W3CDTF">2006-08-16T00:00:00Z</dcterms:created>
  <dcterms:modified xsi:type="dcterms:W3CDTF">2026-05-26T17:37:41Z</dcterms:modified>
  <dc:identifier>DAHFg9BZp1k</dc:identifier>
</cp:coreProperties>
</file>