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8288000" cy="10287000"/>
  <p:notesSz cx="6858000" cy="9144000"/>
  <p:embeddedFontLst>
    <p:embeddedFont>
      <p:font typeface="Inter" panose="020B0604020202020204" charset="0"/>
      <p:regular r:id="rId10"/>
    </p:embeddedFont>
    <p:embeddedFont>
      <p:font typeface="Inter Bold" panose="020B0604020202020204" charset="0"/>
      <p:regular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2" d="100"/>
          <a:sy n="52" d="100"/>
        </p:scale>
        <p:origin x="850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COaxZBrJqOU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42834" y="365321"/>
            <a:ext cx="1845212" cy="691954"/>
          </a:xfrm>
          <a:custGeom>
            <a:avLst/>
            <a:gdLst/>
            <a:ahLst/>
            <a:cxnLst/>
            <a:rect l="l" t="t" r="r" b="b"/>
            <a:pathLst>
              <a:path w="1845212" h="691954">
                <a:moveTo>
                  <a:pt x="0" y="0"/>
                </a:moveTo>
                <a:lnTo>
                  <a:pt x="1845212" y="0"/>
                </a:lnTo>
                <a:lnTo>
                  <a:pt x="1845212" y="691954"/>
                </a:lnTo>
                <a:lnTo>
                  <a:pt x="0" y="69195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da-DK"/>
          </a:p>
        </p:txBody>
      </p:sp>
      <p:sp>
        <p:nvSpPr>
          <p:cNvPr id="3" name="TextBox 3"/>
          <p:cNvSpPr txBox="1"/>
          <p:nvPr/>
        </p:nvSpPr>
        <p:spPr>
          <a:xfrm>
            <a:off x="6544086" y="615002"/>
            <a:ext cx="11172754" cy="1735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459"/>
              </a:lnSpc>
            </a:pPr>
            <a:r>
              <a:rPr lang="en-US" sz="1042" spc="364">
                <a:solidFill>
                  <a:srgbClr val="B4B4B4"/>
                </a:solidFill>
                <a:latin typeface="Inter"/>
                <a:ea typeface="Inter"/>
                <a:cs typeface="Inter"/>
                <a:sym typeface="Inter"/>
              </a:rPr>
              <a:t>DESIGNED FOR PRECISION. MADE FOR TRUST.</a:t>
            </a:r>
          </a:p>
        </p:txBody>
      </p:sp>
      <p:sp>
        <p:nvSpPr>
          <p:cNvPr id="4" name="AutoShape 4"/>
          <p:cNvSpPr/>
          <p:nvPr/>
        </p:nvSpPr>
        <p:spPr>
          <a:xfrm flipV="1">
            <a:off x="2735090" y="701773"/>
            <a:ext cx="9819699" cy="9525"/>
          </a:xfrm>
          <a:prstGeom prst="line">
            <a:avLst/>
          </a:prstGeom>
          <a:ln w="9525" cap="flat">
            <a:solidFill>
              <a:srgbClr val="B4B4B4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da-DK"/>
          </a:p>
        </p:txBody>
      </p:sp>
      <p:grpSp>
        <p:nvGrpSpPr>
          <p:cNvPr id="5" name="Group 5"/>
          <p:cNvGrpSpPr/>
          <p:nvPr/>
        </p:nvGrpSpPr>
        <p:grpSpPr>
          <a:xfrm>
            <a:off x="1028700" y="1862798"/>
            <a:ext cx="6503265" cy="6561403"/>
            <a:chOff x="0" y="0"/>
            <a:chExt cx="8671020" cy="8748537"/>
          </a:xfrm>
        </p:grpSpPr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3"/>
            <a:srcRect l="443" r="443"/>
            <a:stretch>
              <a:fillRect/>
            </a:stretch>
          </p:blipFill>
          <p:spPr>
            <a:xfrm>
              <a:off x="0" y="0"/>
              <a:ext cx="8671020" cy="8748537"/>
            </a:xfrm>
            <a:prstGeom prst="rect">
              <a:avLst/>
            </a:prstGeom>
          </p:spPr>
        </p:pic>
      </p:grpSp>
      <p:sp>
        <p:nvSpPr>
          <p:cNvPr id="7" name="TextBox 7"/>
          <p:cNvSpPr txBox="1"/>
          <p:nvPr/>
        </p:nvSpPr>
        <p:spPr>
          <a:xfrm>
            <a:off x="8886304" y="5374822"/>
            <a:ext cx="8234781" cy="13881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800"/>
              </a:lnSpc>
            </a:pPr>
            <a:r>
              <a:rPr lang="en-US" sz="1900" b="1" spc="114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Precision, Comfort, Control. </a:t>
            </a:r>
          </a:p>
          <a:p>
            <a:pPr algn="l">
              <a:lnSpc>
                <a:spcPts val="3800"/>
              </a:lnSpc>
            </a:pPr>
            <a:r>
              <a:rPr lang="en-US" sz="1900" spc="114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Composite dispensing gun for easy and effortless application of filling materials in unit-dose tips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8886304" y="3754572"/>
            <a:ext cx="5126290" cy="10052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119"/>
              </a:lnSpc>
            </a:pPr>
            <a:r>
              <a:rPr lang="en-US" sz="5799" b="1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COMPO-JECT</a:t>
            </a:r>
          </a:p>
        </p:txBody>
      </p:sp>
      <p:sp>
        <p:nvSpPr>
          <p:cNvPr id="9" name="AutoShape 9"/>
          <p:cNvSpPr/>
          <p:nvPr/>
        </p:nvSpPr>
        <p:spPr>
          <a:xfrm>
            <a:off x="8886304" y="5143500"/>
            <a:ext cx="5201867" cy="0"/>
          </a:xfrm>
          <a:prstGeom prst="line">
            <a:avLst/>
          </a:prstGeom>
          <a:ln w="9525" cap="flat">
            <a:solidFill>
              <a:srgbClr val="CD114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da-DK"/>
          </a:p>
        </p:txBody>
      </p:sp>
      <p:sp>
        <p:nvSpPr>
          <p:cNvPr id="10" name="TextBox 10"/>
          <p:cNvSpPr txBox="1"/>
          <p:nvPr/>
        </p:nvSpPr>
        <p:spPr>
          <a:xfrm>
            <a:off x="14088171" y="3929236"/>
            <a:ext cx="554495" cy="4110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0"/>
              </a:lnSpc>
            </a:pPr>
            <a:r>
              <a:rPr lang="en-US" sz="2392" b="1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TM </a:t>
            </a:r>
          </a:p>
        </p:txBody>
      </p:sp>
      <p:grpSp>
        <p:nvGrpSpPr>
          <p:cNvPr id="11" name="Group 11"/>
          <p:cNvGrpSpPr/>
          <p:nvPr/>
        </p:nvGrpSpPr>
        <p:grpSpPr>
          <a:xfrm>
            <a:off x="-539262" y="9605302"/>
            <a:ext cx="18851133" cy="840658"/>
            <a:chOff x="0" y="0"/>
            <a:chExt cx="25134844" cy="1120877"/>
          </a:xfrm>
        </p:grpSpPr>
        <p:grpSp>
          <p:nvGrpSpPr>
            <p:cNvPr id="12" name="Group 12"/>
            <p:cNvGrpSpPr/>
            <p:nvPr/>
          </p:nvGrpSpPr>
          <p:grpSpPr>
            <a:xfrm rot="-5400000">
              <a:off x="15992893" y="-8124625"/>
              <a:ext cx="1017326" cy="17266577"/>
              <a:chOff x="0" y="0"/>
              <a:chExt cx="147575" cy="2504719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147575" cy="2504719"/>
              </a:xfrm>
              <a:custGeom>
                <a:avLst/>
                <a:gdLst/>
                <a:ahLst/>
                <a:cxnLst/>
                <a:rect l="l" t="t" r="r" b="b"/>
                <a:pathLst>
                  <a:path w="147575" h="2504719">
                    <a:moveTo>
                      <a:pt x="147575" y="2504719"/>
                    </a:moveTo>
                    <a:lnTo>
                      <a:pt x="0" y="2504719"/>
                    </a:lnTo>
                    <a:lnTo>
                      <a:pt x="0" y="0"/>
                    </a:lnTo>
                    <a:lnTo>
                      <a:pt x="147575" y="2504719"/>
                    </a:lnTo>
                    <a:close/>
                  </a:path>
                </a:pathLst>
              </a:custGeom>
              <a:solidFill>
                <a:srgbClr val="4B565C"/>
              </a:solidFill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" name="TextBox 14"/>
              <p:cNvSpPr txBox="1"/>
              <p:nvPr/>
            </p:nvSpPr>
            <p:spPr>
              <a:xfrm>
                <a:off x="0" y="1138060"/>
                <a:ext cx="73788" cy="136133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48"/>
                  </a:lnSpc>
                </a:pPr>
                <a:endParaRPr/>
              </a:p>
            </p:txBody>
          </p:sp>
        </p:grpSp>
        <p:grpSp>
          <p:nvGrpSpPr>
            <p:cNvPr id="15" name="Group 15"/>
            <p:cNvGrpSpPr/>
            <p:nvPr/>
          </p:nvGrpSpPr>
          <p:grpSpPr>
            <a:xfrm>
              <a:off x="0" y="0"/>
              <a:ext cx="19535073" cy="1120877"/>
              <a:chOff x="0" y="0"/>
              <a:chExt cx="2833791" cy="162596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2833791" cy="162596"/>
              </a:xfrm>
              <a:custGeom>
                <a:avLst/>
                <a:gdLst/>
                <a:ahLst/>
                <a:cxnLst/>
                <a:rect l="l" t="t" r="r" b="b"/>
                <a:pathLst>
                  <a:path w="2833791" h="162596">
                    <a:moveTo>
                      <a:pt x="2833791" y="162596"/>
                    </a:moveTo>
                    <a:lnTo>
                      <a:pt x="0" y="162596"/>
                    </a:lnTo>
                    <a:lnTo>
                      <a:pt x="0" y="0"/>
                    </a:lnTo>
                    <a:lnTo>
                      <a:pt x="2833791" y="162596"/>
                    </a:lnTo>
                    <a:close/>
                  </a:path>
                </a:pathLst>
              </a:custGeom>
              <a:solidFill>
                <a:srgbClr val="CD1140"/>
              </a:solidFill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7" name="TextBox 17"/>
              <p:cNvSpPr txBox="1"/>
              <p:nvPr/>
            </p:nvSpPr>
            <p:spPr>
              <a:xfrm>
                <a:off x="0" y="-33002"/>
                <a:ext cx="1416896" cy="19525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48"/>
                  </a:lnSpc>
                </a:pPr>
                <a:endParaRPr/>
              </a:p>
            </p:txBody>
          </p:sp>
        </p:grp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42834" y="365321"/>
            <a:ext cx="1845212" cy="691954"/>
          </a:xfrm>
          <a:custGeom>
            <a:avLst/>
            <a:gdLst/>
            <a:ahLst/>
            <a:cxnLst/>
            <a:rect l="l" t="t" r="r" b="b"/>
            <a:pathLst>
              <a:path w="1845212" h="691954">
                <a:moveTo>
                  <a:pt x="0" y="0"/>
                </a:moveTo>
                <a:lnTo>
                  <a:pt x="1845212" y="0"/>
                </a:lnTo>
                <a:lnTo>
                  <a:pt x="1845212" y="691954"/>
                </a:lnTo>
                <a:lnTo>
                  <a:pt x="0" y="69195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da-DK"/>
          </a:p>
        </p:txBody>
      </p:sp>
      <p:sp>
        <p:nvSpPr>
          <p:cNvPr id="3" name="TextBox 3"/>
          <p:cNvSpPr txBox="1"/>
          <p:nvPr/>
        </p:nvSpPr>
        <p:spPr>
          <a:xfrm>
            <a:off x="6544086" y="615002"/>
            <a:ext cx="11172754" cy="1735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459"/>
              </a:lnSpc>
            </a:pPr>
            <a:r>
              <a:rPr lang="en-US" sz="1042" spc="364">
                <a:solidFill>
                  <a:srgbClr val="B4B4B4"/>
                </a:solidFill>
                <a:latin typeface="Inter"/>
                <a:ea typeface="Inter"/>
                <a:cs typeface="Inter"/>
                <a:sym typeface="Inter"/>
              </a:rPr>
              <a:t>DESIGNED FOR PRECISION. MADE FOR TRUST.</a:t>
            </a:r>
          </a:p>
        </p:txBody>
      </p:sp>
      <p:sp>
        <p:nvSpPr>
          <p:cNvPr id="4" name="AutoShape 4"/>
          <p:cNvSpPr/>
          <p:nvPr/>
        </p:nvSpPr>
        <p:spPr>
          <a:xfrm flipV="1">
            <a:off x="2735090" y="701773"/>
            <a:ext cx="9819699" cy="9525"/>
          </a:xfrm>
          <a:prstGeom prst="line">
            <a:avLst/>
          </a:prstGeom>
          <a:ln w="9525" cap="flat">
            <a:solidFill>
              <a:srgbClr val="B4B4B4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da-DK"/>
          </a:p>
        </p:txBody>
      </p:sp>
      <p:grpSp>
        <p:nvGrpSpPr>
          <p:cNvPr id="5" name="Group 5"/>
          <p:cNvGrpSpPr/>
          <p:nvPr/>
        </p:nvGrpSpPr>
        <p:grpSpPr>
          <a:xfrm>
            <a:off x="-539262" y="9605302"/>
            <a:ext cx="18851133" cy="840658"/>
            <a:chOff x="0" y="0"/>
            <a:chExt cx="25134844" cy="1120877"/>
          </a:xfrm>
        </p:grpSpPr>
        <p:grpSp>
          <p:nvGrpSpPr>
            <p:cNvPr id="6" name="Group 6"/>
            <p:cNvGrpSpPr/>
            <p:nvPr/>
          </p:nvGrpSpPr>
          <p:grpSpPr>
            <a:xfrm rot="-5400000">
              <a:off x="15992893" y="-8124625"/>
              <a:ext cx="1017326" cy="17266577"/>
              <a:chOff x="0" y="0"/>
              <a:chExt cx="147575" cy="2504719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147575" cy="2504719"/>
              </a:xfrm>
              <a:custGeom>
                <a:avLst/>
                <a:gdLst/>
                <a:ahLst/>
                <a:cxnLst/>
                <a:rect l="l" t="t" r="r" b="b"/>
                <a:pathLst>
                  <a:path w="147575" h="2504719">
                    <a:moveTo>
                      <a:pt x="147575" y="2504719"/>
                    </a:moveTo>
                    <a:lnTo>
                      <a:pt x="0" y="2504719"/>
                    </a:lnTo>
                    <a:lnTo>
                      <a:pt x="0" y="0"/>
                    </a:lnTo>
                    <a:lnTo>
                      <a:pt x="147575" y="2504719"/>
                    </a:lnTo>
                    <a:close/>
                  </a:path>
                </a:pathLst>
              </a:custGeom>
              <a:solidFill>
                <a:srgbClr val="4B565C"/>
              </a:solidFill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0" y="1138060"/>
                <a:ext cx="73788" cy="136133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48"/>
                  </a:lnSpc>
                </a:pPr>
                <a:endParaRPr/>
              </a:p>
            </p:txBody>
          </p:sp>
        </p:grpSp>
        <p:grpSp>
          <p:nvGrpSpPr>
            <p:cNvPr id="9" name="Group 9"/>
            <p:cNvGrpSpPr/>
            <p:nvPr/>
          </p:nvGrpSpPr>
          <p:grpSpPr>
            <a:xfrm>
              <a:off x="0" y="0"/>
              <a:ext cx="19535073" cy="1120877"/>
              <a:chOff x="0" y="0"/>
              <a:chExt cx="2833791" cy="162596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2833791" cy="162596"/>
              </a:xfrm>
              <a:custGeom>
                <a:avLst/>
                <a:gdLst/>
                <a:ahLst/>
                <a:cxnLst/>
                <a:rect l="l" t="t" r="r" b="b"/>
                <a:pathLst>
                  <a:path w="2833791" h="162596">
                    <a:moveTo>
                      <a:pt x="2833791" y="162596"/>
                    </a:moveTo>
                    <a:lnTo>
                      <a:pt x="0" y="162596"/>
                    </a:lnTo>
                    <a:lnTo>
                      <a:pt x="0" y="0"/>
                    </a:lnTo>
                    <a:lnTo>
                      <a:pt x="2833791" y="162596"/>
                    </a:lnTo>
                    <a:close/>
                  </a:path>
                </a:pathLst>
              </a:custGeom>
              <a:solidFill>
                <a:srgbClr val="CD1140"/>
              </a:solidFill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" name="TextBox 11"/>
              <p:cNvSpPr txBox="1"/>
              <p:nvPr/>
            </p:nvSpPr>
            <p:spPr>
              <a:xfrm>
                <a:off x="0" y="-33002"/>
                <a:ext cx="1416896" cy="19525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48"/>
                  </a:lnSpc>
                </a:pPr>
                <a:endParaRPr/>
              </a:p>
            </p:txBody>
          </p:sp>
        </p:grpSp>
      </p:grpSp>
      <p:sp>
        <p:nvSpPr>
          <p:cNvPr id="12" name="AutoShape 12"/>
          <p:cNvSpPr/>
          <p:nvPr/>
        </p:nvSpPr>
        <p:spPr>
          <a:xfrm flipV="1">
            <a:off x="1808753" y="3879336"/>
            <a:ext cx="6751826" cy="0"/>
          </a:xfrm>
          <a:prstGeom prst="line">
            <a:avLst/>
          </a:prstGeom>
          <a:ln w="9525" cap="flat">
            <a:solidFill>
              <a:srgbClr val="CD114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da-DK"/>
          </a:p>
        </p:txBody>
      </p:sp>
      <p:sp>
        <p:nvSpPr>
          <p:cNvPr id="13" name="TextBox 13"/>
          <p:cNvSpPr txBox="1"/>
          <p:nvPr/>
        </p:nvSpPr>
        <p:spPr>
          <a:xfrm>
            <a:off x="1808753" y="4074598"/>
            <a:ext cx="12162224" cy="4286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00"/>
              </a:lnSpc>
            </a:pPr>
            <a:r>
              <a:rPr lang="en-US" sz="2000" spc="120">
                <a:solidFill>
                  <a:srgbClr val="1D1D1D"/>
                </a:solidFill>
                <a:latin typeface="Inter"/>
                <a:ea typeface="Inter"/>
                <a:cs typeface="Inter"/>
                <a:sym typeface="Inter"/>
              </a:rPr>
              <a:t>BUILT FOR PRECISION YOU CAN FEEL INSTANTLY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808753" y="2431199"/>
            <a:ext cx="6937644" cy="8540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99"/>
              </a:lnSpc>
            </a:pPr>
            <a:r>
              <a:rPr lang="en-US" sz="4999" b="1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Control &amp; Balance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775868" y="5269507"/>
            <a:ext cx="8234781" cy="14731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000"/>
              </a:lnSpc>
            </a:pPr>
            <a:r>
              <a:rPr lang="en-US" sz="2000" spc="120">
                <a:solidFill>
                  <a:srgbClr val="4B565C"/>
                </a:solidFill>
                <a:latin typeface="Inter"/>
                <a:ea typeface="Inter"/>
                <a:cs typeface="Inter"/>
                <a:sym typeface="Inter"/>
              </a:rPr>
              <a:t>→ Perfectly balanced instrument</a:t>
            </a:r>
          </a:p>
          <a:p>
            <a:pPr algn="l">
              <a:lnSpc>
                <a:spcPts val="4000"/>
              </a:lnSpc>
            </a:pPr>
            <a:r>
              <a:rPr lang="en-US" sz="2000" spc="120">
                <a:solidFill>
                  <a:srgbClr val="4B565C"/>
                </a:solidFill>
                <a:latin typeface="Inter"/>
                <a:ea typeface="Inter"/>
                <a:cs typeface="Inter"/>
                <a:sym typeface="Inter"/>
              </a:rPr>
              <a:t>→ Effortless dispensing - gentle on the hand and wrist</a:t>
            </a:r>
          </a:p>
          <a:p>
            <a:pPr algn="l">
              <a:lnSpc>
                <a:spcPts val="4000"/>
              </a:lnSpc>
            </a:pPr>
            <a:r>
              <a:rPr lang="en-US" sz="2000" spc="120">
                <a:solidFill>
                  <a:srgbClr val="4B565C"/>
                </a:solidFill>
                <a:latin typeface="Inter"/>
                <a:ea typeface="Inter"/>
                <a:cs typeface="Inter"/>
                <a:sym typeface="Inter"/>
              </a:rPr>
              <a:t>→ High precision during composite placement</a:t>
            </a:r>
          </a:p>
        </p:txBody>
      </p:sp>
      <p:grpSp>
        <p:nvGrpSpPr>
          <p:cNvPr id="16" name="Group 16"/>
          <p:cNvGrpSpPr/>
          <p:nvPr/>
        </p:nvGrpSpPr>
        <p:grpSpPr>
          <a:xfrm>
            <a:off x="11286395" y="2324852"/>
            <a:ext cx="5565906" cy="5744141"/>
            <a:chOff x="0" y="0"/>
            <a:chExt cx="1945131" cy="2007419"/>
          </a:xfrm>
        </p:grpSpPr>
        <p:sp>
          <p:nvSpPr>
            <p:cNvPr id="17" name="Freeform 17"/>
            <p:cNvSpPr/>
            <p:nvPr/>
          </p:nvSpPr>
          <p:spPr>
            <a:xfrm rot="1657334">
              <a:off x="-335056" y="-317067"/>
              <a:ext cx="2615254" cy="2641553"/>
            </a:xfrm>
            <a:custGeom>
              <a:avLst/>
              <a:gdLst/>
              <a:ahLst/>
              <a:cxnLst/>
              <a:rect l="l" t="t" r="r" b="b"/>
              <a:pathLst>
                <a:path w="2615254" h="2641553">
                  <a:moveTo>
                    <a:pt x="29842" y="856590"/>
                  </a:moveTo>
                  <a:lnTo>
                    <a:pt x="1654681" y="6342"/>
                  </a:lnTo>
                  <a:cubicBezTo>
                    <a:pt x="1667755" y="-500"/>
                    <a:pt x="1683012" y="-1867"/>
                    <a:pt x="1697094" y="2540"/>
                  </a:cubicBezTo>
                  <a:cubicBezTo>
                    <a:pt x="1711177" y="6947"/>
                    <a:pt x="1722932" y="16768"/>
                    <a:pt x="1729774" y="29843"/>
                  </a:cubicBezTo>
                  <a:lnTo>
                    <a:pt x="2608902" y="1709870"/>
                  </a:lnTo>
                  <a:cubicBezTo>
                    <a:pt x="2623148" y="1737096"/>
                    <a:pt x="2612627" y="1770716"/>
                    <a:pt x="2585401" y="1784963"/>
                  </a:cubicBezTo>
                  <a:lnTo>
                    <a:pt x="960562" y="2635211"/>
                  </a:lnTo>
                  <a:cubicBezTo>
                    <a:pt x="947488" y="2642053"/>
                    <a:pt x="932231" y="2643421"/>
                    <a:pt x="918149" y="2639013"/>
                  </a:cubicBezTo>
                  <a:cubicBezTo>
                    <a:pt x="904066" y="2634606"/>
                    <a:pt x="892311" y="2624785"/>
                    <a:pt x="885469" y="2611711"/>
                  </a:cubicBezTo>
                  <a:lnTo>
                    <a:pt x="6342" y="931683"/>
                  </a:lnTo>
                  <a:cubicBezTo>
                    <a:pt x="-500" y="918609"/>
                    <a:pt x="-1868" y="903352"/>
                    <a:pt x="2540" y="889270"/>
                  </a:cubicBezTo>
                  <a:cubicBezTo>
                    <a:pt x="6947" y="875187"/>
                    <a:pt x="16768" y="863432"/>
                    <a:pt x="29842" y="856590"/>
                  </a:cubicBezTo>
                  <a:close/>
                </a:path>
              </a:pathLst>
            </a:custGeom>
            <a:blipFill>
              <a:blip r:embed="rId3"/>
              <a:stretch>
                <a:fillRect l="-2711" t="-5271" r="-4363" b="-736"/>
              </a:stretch>
            </a:blipFill>
            <a:ln w="9525" cap="rnd">
              <a:solidFill>
                <a:srgbClr val="F8F8F8"/>
              </a:solidFill>
              <a:prstDash val="solid"/>
              <a:round/>
            </a:ln>
          </p:spPr>
          <p:txBody>
            <a:bodyPr/>
            <a:lstStyle/>
            <a:p>
              <a:endParaRPr lang="da-DK"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11497781" y="5502168"/>
            <a:ext cx="2335253" cy="2335253"/>
            <a:chOff x="0" y="0"/>
            <a:chExt cx="812800" cy="8128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4"/>
              <a:stretch>
                <a:fillRect l="-25459" r="-40172"/>
              </a:stretch>
            </a:blipFill>
          </p:spPr>
          <p:txBody>
            <a:bodyPr/>
            <a:lstStyle/>
            <a:p>
              <a:endParaRPr lang="da-DK"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42834" y="365321"/>
            <a:ext cx="1845212" cy="691954"/>
          </a:xfrm>
          <a:custGeom>
            <a:avLst/>
            <a:gdLst/>
            <a:ahLst/>
            <a:cxnLst/>
            <a:rect l="l" t="t" r="r" b="b"/>
            <a:pathLst>
              <a:path w="1845212" h="691954">
                <a:moveTo>
                  <a:pt x="0" y="0"/>
                </a:moveTo>
                <a:lnTo>
                  <a:pt x="1845212" y="0"/>
                </a:lnTo>
                <a:lnTo>
                  <a:pt x="1845212" y="691954"/>
                </a:lnTo>
                <a:lnTo>
                  <a:pt x="0" y="69195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da-DK"/>
          </a:p>
        </p:txBody>
      </p:sp>
      <p:sp>
        <p:nvSpPr>
          <p:cNvPr id="3" name="TextBox 3"/>
          <p:cNvSpPr txBox="1"/>
          <p:nvPr/>
        </p:nvSpPr>
        <p:spPr>
          <a:xfrm>
            <a:off x="6544086" y="615002"/>
            <a:ext cx="11172754" cy="1735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459"/>
              </a:lnSpc>
            </a:pPr>
            <a:r>
              <a:rPr lang="en-US" sz="1042" spc="364">
                <a:solidFill>
                  <a:srgbClr val="B4B4B4"/>
                </a:solidFill>
                <a:latin typeface="Inter"/>
                <a:ea typeface="Inter"/>
                <a:cs typeface="Inter"/>
                <a:sym typeface="Inter"/>
              </a:rPr>
              <a:t>DESIGNED FOR PRECISION. MADE FOR TRUST.</a:t>
            </a:r>
          </a:p>
        </p:txBody>
      </p:sp>
      <p:sp>
        <p:nvSpPr>
          <p:cNvPr id="4" name="AutoShape 4"/>
          <p:cNvSpPr/>
          <p:nvPr/>
        </p:nvSpPr>
        <p:spPr>
          <a:xfrm flipV="1">
            <a:off x="2735090" y="701773"/>
            <a:ext cx="9819699" cy="9525"/>
          </a:xfrm>
          <a:prstGeom prst="line">
            <a:avLst/>
          </a:prstGeom>
          <a:ln w="9525" cap="flat">
            <a:solidFill>
              <a:srgbClr val="B4B4B4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da-DK"/>
          </a:p>
        </p:txBody>
      </p:sp>
      <p:grpSp>
        <p:nvGrpSpPr>
          <p:cNvPr id="5" name="Group 5"/>
          <p:cNvGrpSpPr/>
          <p:nvPr/>
        </p:nvGrpSpPr>
        <p:grpSpPr>
          <a:xfrm>
            <a:off x="-539262" y="9605302"/>
            <a:ext cx="18851133" cy="840658"/>
            <a:chOff x="0" y="0"/>
            <a:chExt cx="25134844" cy="1120877"/>
          </a:xfrm>
        </p:grpSpPr>
        <p:grpSp>
          <p:nvGrpSpPr>
            <p:cNvPr id="6" name="Group 6"/>
            <p:cNvGrpSpPr/>
            <p:nvPr/>
          </p:nvGrpSpPr>
          <p:grpSpPr>
            <a:xfrm rot="-5400000">
              <a:off x="15992893" y="-8124625"/>
              <a:ext cx="1017326" cy="17266577"/>
              <a:chOff x="0" y="0"/>
              <a:chExt cx="147575" cy="2504719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147575" cy="2504719"/>
              </a:xfrm>
              <a:custGeom>
                <a:avLst/>
                <a:gdLst/>
                <a:ahLst/>
                <a:cxnLst/>
                <a:rect l="l" t="t" r="r" b="b"/>
                <a:pathLst>
                  <a:path w="147575" h="2504719">
                    <a:moveTo>
                      <a:pt x="147575" y="2504719"/>
                    </a:moveTo>
                    <a:lnTo>
                      <a:pt x="0" y="2504719"/>
                    </a:lnTo>
                    <a:lnTo>
                      <a:pt x="0" y="0"/>
                    </a:lnTo>
                    <a:lnTo>
                      <a:pt x="147575" y="2504719"/>
                    </a:lnTo>
                    <a:close/>
                  </a:path>
                </a:pathLst>
              </a:custGeom>
              <a:solidFill>
                <a:srgbClr val="4B565C"/>
              </a:solidFill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0" y="1138060"/>
                <a:ext cx="73788" cy="136133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48"/>
                  </a:lnSpc>
                </a:pPr>
                <a:endParaRPr/>
              </a:p>
            </p:txBody>
          </p:sp>
        </p:grpSp>
        <p:grpSp>
          <p:nvGrpSpPr>
            <p:cNvPr id="9" name="Group 9"/>
            <p:cNvGrpSpPr/>
            <p:nvPr/>
          </p:nvGrpSpPr>
          <p:grpSpPr>
            <a:xfrm>
              <a:off x="0" y="0"/>
              <a:ext cx="19535073" cy="1120877"/>
              <a:chOff x="0" y="0"/>
              <a:chExt cx="2833791" cy="162596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2833791" cy="162596"/>
              </a:xfrm>
              <a:custGeom>
                <a:avLst/>
                <a:gdLst/>
                <a:ahLst/>
                <a:cxnLst/>
                <a:rect l="l" t="t" r="r" b="b"/>
                <a:pathLst>
                  <a:path w="2833791" h="162596">
                    <a:moveTo>
                      <a:pt x="2833791" y="162596"/>
                    </a:moveTo>
                    <a:lnTo>
                      <a:pt x="0" y="162596"/>
                    </a:lnTo>
                    <a:lnTo>
                      <a:pt x="0" y="0"/>
                    </a:lnTo>
                    <a:lnTo>
                      <a:pt x="2833791" y="162596"/>
                    </a:lnTo>
                    <a:close/>
                  </a:path>
                </a:pathLst>
              </a:custGeom>
              <a:solidFill>
                <a:srgbClr val="CD1140"/>
              </a:solidFill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" name="TextBox 11"/>
              <p:cNvSpPr txBox="1"/>
              <p:nvPr/>
            </p:nvSpPr>
            <p:spPr>
              <a:xfrm>
                <a:off x="0" y="-33002"/>
                <a:ext cx="1416896" cy="19525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48"/>
                  </a:lnSpc>
                </a:pPr>
                <a:endParaRPr/>
              </a:p>
            </p:txBody>
          </p:sp>
        </p:grpSp>
      </p:grpSp>
      <p:sp>
        <p:nvSpPr>
          <p:cNvPr id="12" name="AutoShape 12"/>
          <p:cNvSpPr/>
          <p:nvPr/>
        </p:nvSpPr>
        <p:spPr>
          <a:xfrm flipV="1">
            <a:off x="1808753" y="3879336"/>
            <a:ext cx="6751826" cy="0"/>
          </a:xfrm>
          <a:prstGeom prst="line">
            <a:avLst/>
          </a:prstGeom>
          <a:ln w="9525" cap="flat">
            <a:solidFill>
              <a:srgbClr val="CD114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da-DK"/>
          </a:p>
        </p:txBody>
      </p:sp>
      <p:sp>
        <p:nvSpPr>
          <p:cNvPr id="13" name="TextBox 13"/>
          <p:cNvSpPr txBox="1"/>
          <p:nvPr/>
        </p:nvSpPr>
        <p:spPr>
          <a:xfrm>
            <a:off x="1808753" y="4074598"/>
            <a:ext cx="12162224" cy="4286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00"/>
              </a:lnSpc>
            </a:pPr>
            <a:r>
              <a:rPr lang="en-US" sz="2000" spc="120">
                <a:solidFill>
                  <a:srgbClr val="1D1D1D"/>
                </a:solidFill>
                <a:latin typeface="Inter"/>
                <a:ea typeface="Inter"/>
                <a:cs typeface="Inter"/>
                <a:sym typeface="Inter"/>
              </a:rPr>
              <a:t>LESS STRAIN. MORE COMFORT. BETTER PERFORMANCE</a:t>
            </a:r>
          </a:p>
        </p:txBody>
      </p:sp>
      <p:grpSp>
        <p:nvGrpSpPr>
          <p:cNvPr id="14" name="Group 14"/>
          <p:cNvGrpSpPr/>
          <p:nvPr/>
        </p:nvGrpSpPr>
        <p:grpSpPr>
          <a:xfrm>
            <a:off x="10826346" y="3879336"/>
            <a:ext cx="5565906" cy="3664557"/>
            <a:chOff x="0" y="0"/>
            <a:chExt cx="1945131" cy="1280662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945131" cy="1280662"/>
            </a:xfrm>
            <a:custGeom>
              <a:avLst/>
              <a:gdLst/>
              <a:ahLst/>
              <a:cxnLst/>
              <a:rect l="l" t="t" r="r" b="b"/>
              <a:pathLst>
                <a:path w="1945131" h="1280662">
                  <a:moveTo>
                    <a:pt x="55638" y="0"/>
                  </a:moveTo>
                  <a:lnTo>
                    <a:pt x="1889493" y="0"/>
                  </a:lnTo>
                  <a:cubicBezTo>
                    <a:pt x="1904249" y="0"/>
                    <a:pt x="1918401" y="5862"/>
                    <a:pt x="1928835" y="16296"/>
                  </a:cubicBezTo>
                  <a:cubicBezTo>
                    <a:pt x="1939269" y="26730"/>
                    <a:pt x="1945131" y="40882"/>
                    <a:pt x="1945131" y="55638"/>
                  </a:cubicBezTo>
                  <a:lnTo>
                    <a:pt x="1945131" y="1225024"/>
                  </a:lnTo>
                  <a:cubicBezTo>
                    <a:pt x="1945131" y="1255752"/>
                    <a:pt x="1920221" y="1280662"/>
                    <a:pt x="1889493" y="1280662"/>
                  </a:cubicBezTo>
                  <a:lnTo>
                    <a:pt x="55638" y="1280662"/>
                  </a:lnTo>
                  <a:cubicBezTo>
                    <a:pt x="40882" y="1280662"/>
                    <a:pt x="26730" y="1274800"/>
                    <a:pt x="16296" y="1264366"/>
                  </a:cubicBezTo>
                  <a:cubicBezTo>
                    <a:pt x="5862" y="1253932"/>
                    <a:pt x="0" y="1239780"/>
                    <a:pt x="0" y="1225024"/>
                  </a:cubicBezTo>
                  <a:lnTo>
                    <a:pt x="0" y="55638"/>
                  </a:lnTo>
                  <a:cubicBezTo>
                    <a:pt x="0" y="40882"/>
                    <a:pt x="5862" y="26730"/>
                    <a:pt x="16296" y="16296"/>
                  </a:cubicBezTo>
                  <a:cubicBezTo>
                    <a:pt x="26730" y="5862"/>
                    <a:pt x="40882" y="0"/>
                    <a:pt x="55638" y="0"/>
                  </a:cubicBezTo>
                  <a:close/>
                </a:path>
              </a:pathLst>
            </a:custGeom>
            <a:blipFill>
              <a:blip r:embed="rId3"/>
              <a:stretch>
                <a:fillRect t="-25942" b="-25942"/>
              </a:stretch>
            </a:blipFill>
            <a:ln w="9525" cap="rnd">
              <a:solidFill>
                <a:srgbClr val="F8F8F8"/>
              </a:solidFill>
              <a:prstDash val="solid"/>
              <a:round/>
            </a:ln>
          </p:spPr>
          <p:txBody>
            <a:bodyPr/>
            <a:lstStyle/>
            <a:p>
              <a:endParaRPr lang="da-DK"/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1808753" y="2431199"/>
            <a:ext cx="6937644" cy="8540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99"/>
              </a:lnSpc>
            </a:pPr>
            <a:r>
              <a:rPr lang="en-US" sz="4999" b="1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Ergonomic Design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775868" y="5269507"/>
            <a:ext cx="9285719" cy="14731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000"/>
              </a:lnSpc>
            </a:pPr>
            <a:r>
              <a:rPr lang="en-US" sz="2000" spc="120">
                <a:solidFill>
                  <a:srgbClr val="4B565C"/>
                </a:solidFill>
                <a:latin typeface="Inter"/>
                <a:ea typeface="Inter"/>
                <a:cs typeface="Inter"/>
                <a:sym typeface="Inter"/>
              </a:rPr>
              <a:t>→ Reduced weight for a more comfortable working experience</a:t>
            </a:r>
          </a:p>
          <a:p>
            <a:pPr algn="l">
              <a:lnSpc>
                <a:spcPts val="4000"/>
              </a:lnSpc>
            </a:pPr>
            <a:r>
              <a:rPr lang="en-US" sz="2000" spc="120">
                <a:solidFill>
                  <a:srgbClr val="4B565C"/>
                </a:solidFill>
                <a:latin typeface="Inter"/>
                <a:ea typeface="Inter"/>
                <a:cs typeface="Inter"/>
                <a:sym typeface="Inter"/>
              </a:rPr>
              <a:t>→ Well-balanced</a:t>
            </a:r>
          </a:p>
          <a:p>
            <a:pPr algn="l">
              <a:lnSpc>
                <a:spcPts val="4000"/>
              </a:lnSpc>
            </a:pPr>
            <a:r>
              <a:rPr lang="en-US" sz="2000" spc="120">
                <a:solidFill>
                  <a:srgbClr val="4B565C"/>
                </a:solidFill>
                <a:latin typeface="Inter"/>
                <a:ea typeface="Inter"/>
                <a:cs typeface="Inter"/>
                <a:sym typeface="Inter"/>
              </a:rPr>
              <a:t>→ Minimizes strain on hand and fingers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42834" y="365321"/>
            <a:ext cx="1845212" cy="691954"/>
          </a:xfrm>
          <a:custGeom>
            <a:avLst/>
            <a:gdLst/>
            <a:ahLst/>
            <a:cxnLst/>
            <a:rect l="l" t="t" r="r" b="b"/>
            <a:pathLst>
              <a:path w="1845212" h="691954">
                <a:moveTo>
                  <a:pt x="0" y="0"/>
                </a:moveTo>
                <a:lnTo>
                  <a:pt x="1845212" y="0"/>
                </a:lnTo>
                <a:lnTo>
                  <a:pt x="1845212" y="691954"/>
                </a:lnTo>
                <a:lnTo>
                  <a:pt x="0" y="69195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da-DK"/>
          </a:p>
        </p:txBody>
      </p:sp>
      <p:sp>
        <p:nvSpPr>
          <p:cNvPr id="3" name="TextBox 3"/>
          <p:cNvSpPr txBox="1"/>
          <p:nvPr/>
        </p:nvSpPr>
        <p:spPr>
          <a:xfrm>
            <a:off x="6544086" y="615002"/>
            <a:ext cx="11172754" cy="1735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459"/>
              </a:lnSpc>
            </a:pPr>
            <a:r>
              <a:rPr lang="en-US" sz="1042" spc="364">
                <a:solidFill>
                  <a:srgbClr val="B4B4B4"/>
                </a:solidFill>
                <a:latin typeface="Inter"/>
                <a:ea typeface="Inter"/>
                <a:cs typeface="Inter"/>
                <a:sym typeface="Inter"/>
              </a:rPr>
              <a:t>DESIGNED FOR PRECISION. MADE FOR TRUST.</a:t>
            </a:r>
          </a:p>
        </p:txBody>
      </p:sp>
      <p:sp>
        <p:nvSpPr>
          <p:cNvPr id="4" name="AutoShape 4"/>
          <p:cNvSpPr/>
          <p:nvPr/>
        </p:nvSpPr>
        <p:spPr>
          <a:xfrm flipV="1">
            <a:off x="2735090" y="701773"/>
            <a:ext cx="9819699" cy="9525"/>
          </a:xfrm>
          <a:prstGeom prst="line">
            <a:avLst/>
          </a:prstGeom>
          <a:ln w="9525" cap="flat">
            <a:solidFill>
              <a:srgbClr val="B4B4B4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da-DK"/>
          </a:p>
        </p:txBody>
      </p:sp>
      <p:grpSp>
        <p:nvGrpSpPr>
          <p:cNvPr id="5" name="Group 5"/>
          <p:cNvGrpSpPr/>
          <p:nvPr/>
        </p:nvGrpSpPr>
        <p:grpSpPr>
          <a:xfrm>
            <a:off x="-539262" y="9605302"/>
            <a:ext cx="18851133" cy="840658"/>
            <a:chOff x="0" y="0"/>
            <a:chExt cx="25134844" cy="1120877"/>
          </a:xfrm>
        </p:grpSpPr>
        <p:grpSp>
          <p:nvGrpSpPr>
            <p:cNvPr id="6" name="Group 6"/>
            <p:cNvGrpSpPr/>
            <p:nvPr/>
          </p:nvGrpSpPr>
          <p:grpSpPr>
            <a:xfrm rot="-5400000">
              <a:off x="15992893" y="-8124625"/>
              <a:ext cx="1017326" cy="17266577"/>
              <a:chOff x="0" y="0"/>
              <a:chExt cx="147575" cy="2504719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147575" cy="2504719"/>
              </a:xfrm>
              <a:custGeom>
                <a:avLst/>
                <a:gdLst/>
                <a:ahLst/>
                <a:cxnLst/>
                <a:rect l="l" t="t" r="r" b="b"/>
                <a:pathLst>
                  <a:path w="147575" h="2504719">
                    <a:moveTo>
                      <a:pt x="147575" y="2504719"/>
                    </a:moveTo>
                    <a:lnTo>
                      <a:pt x="0" y="2504719"/>
                    </a:lnTo>
                    <a:lnTo>
                      <a:pt x="0" y="0"/>
                    </a:lnTo>
                    <a:lnTo>
                      <a:pt x="147575" y="2504719"/>
                    </a:lnTo>
                    <a:close/>
                  </a:path>
                </a:pathLst>
              </a:custGeom>
              <a:solidFill>
                <a:srgbClr val="4B565C"/>
              </a:solidFill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0" y="1138060"/>
                <a:ext cx="73788" cy="136133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48"/>
                  </a:lnSpc>
                </a:pPr>
                <a:endParaRPr/>
              </a:p>
            </p:txBody>
          </p:sp>
        </p:grpSp>
        <p:grpSp>
          <p:nvGrpSpPr>
            <p:cNvPr id="9" name="Group 9"/>
            <p:cNvGrpSpPr/>
            <p:nvPr/>
          </p:nvGrpSpPr>
          <p:grpSpPr>
            <a:xfrm>
              <a:off x="0" y="0"/>
              <a:ext cx="19535073" cy="1120877"/>
              <a:chOff x="0" y="0"/>
              <a:chExt cx="2833791" cy="162596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2833791" cy="162596"/>
              </a:xfrm>
              <a:custGeom>
                <a:avLst/>
                <a:gdLst/>
                <a:ahLst/>
                <a:cxnLst/>
                <a:rect l="l" t="t" r="r" b="b"/>
                <a:pathLst>
                  <a:path w="2833791" h="162596">
                    <a:moveTo>
                      <a:pt x="2833791" y="162596"/>
                    </a:moveTo>
                    <a:lnTo>
                      <a:pt x="0" y="162596"/>
                    </a:lnTo>
                    <a:lnTo>
                      <a:pt x="0" y="0"/>
                    </a:lnTo>
                    <a:lnTo>
                      <a:pt x="2833791" y="162596"/>
                    </a:lnTo>
                    <a:close/>
                  </a:path>
                </a:pathLst>
              </a:custGeom>
              <a:solidFill>
                <a:srgbClr val="CD1140"/>
              </a:solidFill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" name="TextBox 11"/>
              <p:cNvSpPr txBox="1"/>
              <p:nvPr/>
            </p:nvSpPr>
            <p:spPr>
              <a:xfrm>
                <a:off x="0" y="-33002"/>
                <a:ext cx="1416896" cy="19525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48"/>
                  </a:lnSpc>
                </a:pPr>
                <a:endParaRPr/>
              </a:p>
            </p:txBody>
          </p:sp>
        </p:grpSp>
      </p:grpSp>
      <p:sp>
        <p:nvSpPr>
          <p:cNvPr id="12" name="AutoShape 12"/>
          <p:cNvSpPr/>
          <p:nvPr/>
        </p:nvSpPr>
        <p:spPr>
          <a:xfrm flipV="1">
            <a:off x="1808753" y="3879336"/>
            <a:ext cx="6751826" cy="0"/>
          </a:xfrm>
          <a:prstGeom prst="line">
            <a:avLst/>
          </a:prstGeom>
          <a:ln w="9525" cap="flat">
            <a:solidFill>
              <a:srgbClr val="CD114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da-DK"/>
          </a:p>
        </p:txBody>
      </p:sp>
      <p:sp>
        <p:nvSpPr>
          <p:cNvPr id="13" name="TextBox 13"/>
          <p:cNvSpPr txBox="1"/>
          <p:nvPr/>
        </p:nvSpPr>
        <p:spPr>
          <a:xfrm>
            <a:off x="1808753" y="4074598"/>
            <a:ext cx="6937644" cy="8858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00"/>
              </a:lnSpc>
            </a:pPr>
            <a:r>
              <a:rPr lang="en-US" sz="2000" spc="120">
                <a:solidFill>
                  <a:srgbClr val="1D1D1D"/>
                </a:solidFill>
                <a:latin typeface="Inter"/>
                <a:ea typeface="Inter"/>
                <a:cs typeface="Inter"/>
                <a:sym typeface="Inter"/>
              </a:rPr>
              <a:t>DESIGNED FOR FAST WORKFLOW</a:t>
            </a:r>
          </a:p>
          <a:p>
            <a:pPr algn="l">
              <a:lnSpc>
                <a:spcPts val="3600"/>
              </a:lnSpc>
            </a:pPr>
            <a:endParaRPr lang="en-US" sz="2000" spc="120">
              <a:solidFill>
                <a:srgbClr val="1D1D1D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grpSp>
        <p:nvGrpSpPr>
          <p:cNvPr id="14" name="Group 14"/>
          <p:cNvGrpSpPr/>
          <p:nvPr/>
        </p:nvGrpSpPr>
        <p:grpSpPr>
          <a:xfrm>
            <a:off x="11991061" y="5431432"/>
            <a:ext cx="4440445" cy="2923561"/>
            <a:chOff x="0" y="0"/>
            <a:chExt cx="1945131" cy="1280662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945131" cy="1280662"/>
            </a:xfrm>
            <a:custGeom>
              <a:avLst/>
              <a:gdLst/>
              <a:ahLst/>
              <a:cxnLst/>
              <a:rect l="l" t="t" r="r" b="b"/>
              <a:pathLst>
                <a:path w="1945131" h="1280662">
                  <a:moveTo>
                    <a:pt x="69740" y="0"/>
                  </a:moveTo>
                  <a:lnTo>
                    <a:pt x="1875391" y="0"/>
                  </a:lnTo>
                  <a:cubicBezTo>
                    <a:pt x="1913907" y="0"/>
                    <a:pt x="1945131" y="31224"/>
                    <a:pt x="1945131" y="69740"/>
                  </a:cubicBezTo>
                  <a:lnTo>
                    <a:pt x="1945131" y="1210922"/>
                  </a:lnTo>
                  <a:cubicBezTo>
                    <a:pt x="1945131" y="1249438"/>
                    <a:pt x="1913907" y="1280662"/>
                    <a:pt x="1875391" y="1280662"/>
                  </a:cubicBezTo>
                  <a:lnTo>
                    <a:pt x="69740" y="1280662"/>
                  </a:lnTo>
                  <a:cubicBezTo>
                    <a:pt x="31224" y="1280662"/>
                    <a:pt x="0" y="1249438"/>
                    <a:pt x="0" y="1210922"/>
                  </a:cubicBezTo>
                  <a:lnTo>
                    <a:pt x="0" y="69740"/>
                  </a:lnTo>
                  <a:cubicBezTo>
                    <a:pt x="0" y="31224"/>
                    <a:pt x="31224" y="0"/>
                    <a:pt x="69740" y="0"/>
                  </a:cubicBezTo>
                  <a:close/>
                </a:path>
              </a:pathLst>
            </a:custGeom>
            <a:blipFill>
              <a:blip r:embed="rId3"/>
              <a:stretch>
                <a:fillRect t="-51884"/>
              </a:stretch>
            </a:blipFill>
            <a:ln w="9525" cap="rnd">
              <a:solidFill>
                <a:srgbClr val="F8F8F8"/>
              </a:solidFill>
              <a:prstDash val="solid"/>
              <a:round/>
            </a:ln>
          </p:spPr>
          <p:txBody>
            <a:bodyPr/>
            <a:lstStyle/>
            <a:p>
              <a:endParaRPr lang="da-DK"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11991061" y="1947479"/>
            <a:ext cx="4440445" cy="2923561"/>
            <a:chOff x="0" y="0"/>
            <a:chExt cx="1945131" cy="1280662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1945131" cy="1280662"/>
            </a:xfrm>
            <a:custGeom>
              <a:avLst/>
              <a:gdLst/>
              <a:ahLst/>
              <a:cxnLst/>
              <a:rect l="l" t="t" r="r" b="b"/>
              <a:pathLst>
                <a:path w="1945131" h="1280662">
                  <a:moveTo>
                    <a:pt x="69740" y="0"/>
                  </a:moveTo>
                  <a:lnTo>
                    <a:pt x="1875391" y="0"/>
                  </a:lnTo>
                  <a:cubicBezTo>
                    <a:pt x="1913907" y="0"/>
                    <a:pt x="1945131" y="31224"/>
                    <a:pt x="1945131" y="69740"/>
                  </a:cubicBezTo>
                  <a:lnTo>
                    <a:pt x="1945131" y="1210922"/>
                  </a:lnTo>
                  <a:cubicBezTo>
                    <a:pt x="1945131" y="1249438"/>
                    <a:pt x="1913907" y="1280662"/>
                    <a:pt x="1875391" y="1280662"/>
                  </a:cubicBezTo>
                  <a:lnTo>
                    <a:pt x="69740" y="1280662"/>
                  </a:lnTo>
                  <a:cubicBezTo>
                    <a:pt x="31224" y="1280662"/>
                    <a:pt x="0" y="1249438"/>
                    <a:pt x="0" y="1210922"/>
                  </a:cubicBezTo>
                  <a:lnTo>
                    <a:pt x="0" y="69740"/>
                  </a:lnTo>
                  <a:cubicBezTo>
                    <a:pt x="0" y="31224"/>
                    <a:pt x="31224" y="0"/>
                    <a:pt x="69740" y="0"/>
                  </a:cubicBezTo>
                  <a:close/>
                </a:path>
              </a:pathLst>
            </a:custGeom>
            <a:blipFill>
              <a:blip r:embed="rId4"/>
              <a:stretch>
                <a:fillRect l="-4188" r="-4188"/>
              </a:stretch>
            </a:blipFill>
            <a:ln w="9525" cap="rnd">
              <a:solidFill>
                <a:srgbClr val="F8F8F8"/>
              </a:solidFill>
              <a:prstDash val="solid"/>
              <a:round/>
            </a:ln>
          </p:spPr>
          <p:txBody>
            <a:bodyPr/>
            <a:lstStyle/>
            <a:p>
              <a:endParaRPr lang="da-DK"/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1808753" y="2431199"/>
            <a:ext cx="8332158" cy="8540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99"/>
              </a:lnSpc>
            </a:pPr>
            <a:r>
              <a:rPr lang="en-US" sz="4999" b="1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Easy to load and unload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775868" y="5269507"/>
            <a:ext cx="8234781" cy="24828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000"/>
              </a:lnSpc>
            </a:pPr>
            <a:r>
              <a:rPr lang="en-US" sz="2000" spc="120">
                <a:solidFill>
                  <a:srgbClr val="4B565C"/>
                </a:solidFill>
                <a:latin typeface="Inter"/>
                <a:ea typeface="Inter"/>
                <a:cs typeface="Inter"/>
                <a:sym typeface="Inter"/>
              </a:rPr>
              <a:t>→ Unique clip-in lock system</a:t>
            </a:r>
          </a:p>
          <a:p>
            <a:pPr algn="l">
              <a:lnSpc>
                <a:spcPts val="4000"/>
              </a:lnSpc>
            </a:pPr>
            <a:r>
              <a:rPr lang="en-US" sz="2000" spc="120">
                <a:solidFill>
                  <a:srgbClr val="4B565C"/>
                </a:solidFill>
                <a:latin typeface="Inter"/>
                <a:ea typeface="Inter"/>
                <a:cs typeface="Inter"/>
                <a:sym typeface="Inter"/>
              </a:rPr>
              <a:t>→ Fast and easy tip replacement</a:t>
            </a:r>
          </a:p>
          <a:p>
            <a:pPr algn="l">
              <a:lnSpc>
                <a:spcPts val="4000"/>
              </a:lnSpc>
            </a:pPr>
            <a:r>
              <a:rPr lang="en-US" sz="2000" spc="120">
                <a:solidFill>
                  <a:srgbClr val="4B565C"/>
                </a:solidFill>
                <a:latin typeface="Inter"/>
                <a:ea typeface="Inter"/>
                <a:cs typeface="Inter"/>
                <a:sym typeface="Inter"/>
              </a:rPr>
              <a:t>→ No piston drawback</a:t>
            </a:r>
          </a:p>
          <a:p>
            <a:pPr algn="l">
              <a:lnSpc>
                <a:spcPts val="4000"/>
              </a:lnSpc>
            </a:pPr>
            <a:r>
              <a:rPr lang="en-US" sz="2000" spc="120">
                <a:solidFill>
                  <a:srgbClr val="4B565C"/>
                </a:solidFill>
                <a:latin typeface="Inter"/>
                <a:ea typeface="Inter"/>
                <a:cs typeface="Inter"/>
                <a:sym typeface="Inter"/>
              </a:rPr>
              <a:t>→ Takes universal pre-filled unit-dose tips</a:t>
            </a:r>
          </a:p>
          <a:p>
            <a:pPr algn="l">
              <a:lnSpc>
                <a:spcPts val="4000"/>
              </a:lnSpc>
            </a:pPr>
            <a:r>
              <a:rPr lang="en-US" sz="2000" spc="120">
                <a:solidFill>
                  <a:srgbClr val="4B565C"/>
                </a:solidFill>
                <a:latin typeface="Inter"/>
                <a:ea typeface="Inter"/>
                <a:cs typeface="Inter"/>
                <a:sym typeface="Inter"/>
              </a:rPr>
              <a:t>→ Just snap in and go!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42834" y="365321"/>
            <a:ext cx="1845212" cy="691954"/>
          </a:xfrm>
          <a:custGeom>
            <a:avLst/>
            <a:gdLst/>
            <a:ahLst/>
            <a:cxnLst/>
            <a:rect l="l" t="t" r="r" b="b"/>
            <a:pathLst>
              <a:path w="1845212" h="691954">
                <a:moveTo>
                  <a:pt x="0" y="0"/>
                </a:moveTo>
                <a:lnTo>
                  <a:pt x="1845212" y="0"/>
                </a:lnTo>
                <a:lnTo>
                  <a:pt x="1845212" y="691954"/>
                </a:lnTo>
                <a:lnTo>
                  <a:pt x="0" y="69195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da-DK"/>
          </a:p>
        </p:txBody>
      </p:sp>
      <p:sp>
        <p:nvSpPr>
          <p:cNvPr id="3" name="TextBox 3"/>
          <p:cNvSpPr txBox="1"/>
          <p:nvPr/>
        </p:nvSpPr>
        <p:spPr>
          <a:xfrm>
            <a:off x="6544086" y="615002"/>
            <a:ext cx="11172754" cy="1735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459"/>
              </a:lnSpc>
            </a:pPr>
            <a:r>
              <a:rPr lang="en-US" sz="1042" spc="364">
                <a:solidFill>
                  <a:srgbClr val="B4B4B4"/>
                </a:solidFill>
                <a:latin typeface="Inter"/>
                <a:ea typeface="Inter"/>
                <a:cs typeface="Inter"/>
                <a:sym typeface="Inter"/>
              </a:rPr>
              <a:t>DESIGNED FOR PRECISION. MADE FOR TRUST.</a:t>
            </a:r>
          </a:p>
        </p:txBody>
      </p:sp>
      <p:sp>
        <p:nvSpPr>
          <p:cNvPr id="4" name="AutoShape 4"/>
          <p:cNvSpPr/>
          <p:nvPr/>
        </p:nvSpPr>
        <p:spPr>
          <a:xfrm flipV="1">
            <a:off x="2735090" y="701773"/>
            <a:ext cx="9819699" cy="9525"/>
          </a:xfrm>
          <a:prstGeom prst="line">
            <a:avLst/>
          </a:prstGeom>
          <a:ln w="9525" cap="flat">
            <a:solidFill>
              <a:srgbClr val="B4B4B4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da-DK"/>
          </a:p>
        </p:txBody>
      </p:sp>
      <p:grpSp>
        <p:nvGrpSpPr>
          <p:cNvPr id="5" name="Group 5"/>
          <p:cNvGrpSpPr/>
          <p:nvPr/>
        </p:nvGrpSpPr>
        <p:grpSpPr>
          <a:xfrm>
            <a:off x="-539262" y="9605302"/>
            <a:ext cx="18851133" cy="840658"/>
            <a:chOff x="0" y="0"/>
            <a:chExt cx="25134844" cy="1120877"/>
          </a:xfrm>
        </p:grpSpPr>
        <p:grpSp>
          <p:nvGrpSpPr>
            <p:cNvPr id="6" name="Group 6"/>
            <p:cNvGrpSpPr/>
            <p:nvPr/>
          </p:nvGrpSpPr>
          <p:grpSpPr>
            <a:xfrm rot="-5400000">
              <a:off x="15992893" y="-8124625"/>
              <a:ext cx="1017326" cy="17266577"/>
              <a:chOff x="0" y="0"/>
              <a:chExt cx="147575" cy="2504719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147575" cy="2504719"/>
              </a:xfrm>
              <a:custGeom>
                <a:avLst/>
                <a:gdLst/>
                <a:ahLst/>
                <a:cxnLst/>
                <a:rect l="l" t="t" r="r" b="b"/>
                <a:pathLst>
                  <a:path w="147575" h="2504719">
                    <a:moveTo>
                      <a:pt x="147575" y="2504719"/>
                    </a:moveTo>
                    <a:lnTo>
                      <a:pt x="0" y="2504719"/>
                    </a:lnTo>
                    <a:lnTo>
                      <a:pt x="0" y="0"/>
                    </a:lnTo>
                    <a:lnTo>
                      <a:pt x="147575" y="2504719"/>
                    </a:lnTo>
                    <a:close/>
                  </a:path>
                </a:pathLst>
              </a:custGeom>
              <a:solidFill>
                <a:srgbClr val="4B565C"/>
              </a:solidFill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0" y="1138060"/>
                <a:ext cx="73788" cy="136133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48"/>
                  </a:lnSpc>
                </a:pPr>
                <a:endParaRPr/>
              </a:p>
            </p:txBody>
          </p:sp>
        </p:grpSp>
        <p:grpSp>
          <p:nvGrpSpPr>
            <p:cNvPr id="9" name="Group 9"/>
            <p:cNvGrpSpPr/>
            <p:nvPr/>
          </p:nvGrpSpPr>
          <p:grpSpPr>
            <a:xfrm>
              <a:off x="0" y="0"/>
              <a:ext cx="19535073" cy="1120877"/>
              <a:chOff x="0" y="0"/>
              <a:chExt cx="2833791" cy="162596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2833791" cy="162596"/>
              </a:xfrm>
              <a:custGeom>
                <a:avLst/>
                <a:gdLst/>
                <a:ahLst/>
                <a:cxnLst/>
                <a:rect l="l" t="t" r="r" b="b"/>
                <a:pathLst>
                  <a:path w="2833791" h="162596">
                    <a:moveTo>
                      <a:pt x="2833791" y="162596"/>
                    </a:moveTo>
                    <a:lnTo>
                      <a:pt x="0" y="162596"/>
                    </a:lnTo>
                    <a:lnTo>
                      <a:pt x="0" y="0"/>
                    </a:lnTo>
                    <a:lnTo>
                      <a:pt x="2833791" y="162596"/>
                    </a:lnTo>
                    <a:close/>
                  </a:path>
                </a:pathLst>
              </a:custGeom>
              <a:solidFill>
                <a:srgbClr val="CD1140"/>
              </a:solidFill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" name="TextBox 11"/>
              <p:cNvSpPr txBox="1"/>
              <p:nvPr/>
            </p:nvSpPr>
            <p:spPr>
              <a:xfrm>
                <a:off x="0" y="-33002"/>
                <a:ext cx="1416896" cy="19525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48"/>
                  </a:lnSpc>
                </a:pPr>
                <a:endParaRPr/>
              </a:p>
            </p:txBody>
          </p:sp>
        </p:grpSp>
      </p:grpSp>
      <p:sp>
        <p:nvSpPr>
          <p:cNvPr id="12" name="AutoShape 12"/>
          <p:cNvSpPr/>
          <p:nvPr/>
        </p:nvSpPr>
        <p:spPr>
          <a:xfrm flipV="1">
            <a:off x="1808753" y="3879336"/>
            <a:ext cx="6751826" cy="0"/>
          </a:xfrm>
          <a:prstGeom prst="line">
            <a:avLst/>
          </a:prstGeom>
          <a:ln w="9525" cap="flat">
            <a:solidFill>
              <a:srgbClr val="CD114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da-DK"/>
          </a:p>
        </p:txBody>
      </p:sp>
      <p:grpSp>
        <p:nvGrpSpPr>
          <p:cNvPr id="13" name="Group 13"/>
          <p:cNvGrpSpPr/>
          <p:nvPr/>
        </p:nvGrpSpPr>
        <p:grpSpPr>
          <a:xfrm>
            <a:off x="12130463" y="2780016"/>
            <a:ext cx="4279153" cy="2817368"/>
            <a:chOff x="0" y="0"/>
            <a:chExt cx="1945131" cy="1280662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945131" cy="1280662"/>
            </a:xfrm>
            <a:custGeom>
              <a:avLst/>
              <a:gdLst/>
              <a:ahLst/>
              <a:cxnLst/>
              <a:rect l="l" t="t" r="r" b="b"/>
              <a:pathLst>
                <a:path w="1945131" h="1280662">
                  <a:moveTo>
                    <a:pt x="72369" y="0"/>
                  </a:moveTo>
                  <a:lnTo>
                    <a:pt x="1872762" y="0"/>
                  </a:lnTo>
                  <a:cubicBezTo>
                    <a:pt x="1891956" y="0"/>
                    <a:pt x="1910363" y="7625"/>
                    <a:pt x="1923935" y="21196"/>
                  </a:cubicBezTo>
                  <a:cubicBezTo>
                    <a:pt x="1937507" y="34768"/>
                    <a:pt x="1945131" y="53175"/>
                    <a:pt x="1945131" y="72369"/>
                  </a:cubicBezTo>
                  <a:lnTo>
                    <a:pt x="1945131" y="1208293"/>
                  </a:lnTo>
                  <a:cubicBezTo>
                    <a:pt x="1945131" y="1248262"/>
                    <a:pt x="1912731" y="1280662"/>
                    <a:pt x="1872762" y="1280662"/>
                  </a:cubicBezTo>
                  <a:lnTo>
                    <a:pt x="72369" y="1280662"/>
                  </a:lnTo>
                  <a:cubicBezTo>
                    <a:pt x="53175" y="1280662"/>
                    <a:pt x="34768" y="1273038"/>
                    <a:pt x="21196" y="1259466"/>
                  </a:cubicBezTo>
                  <a:cubicBezTo>
                    <a:pt x="7625" y="1245894"/>
                    <a:pt x="0" y="1227487"/>
                    <a:pt x="0" y="1208293"/>
                  </a:cubicBezTo>
                  <a:lnTo>
                    <a:pt x="0" y="72369"/>
                  </a:lnTo>
                  <a:cubicBezTo>
                    <a:pt x="0" y="53175"/>
                    <a:pt x="7625" y="34768"/>
                    <a:pt x="21196" y="21196"/>
                  </a:cubicBezTo>
                  <a:cubicBezTo>
                    <a:pt x="34768" y="7625"/>
                    <a:pt x="53175" y="0"/>
                    <a:pt x="72369" y="0"/>
                  </a:cubicBezTo>
                  <a:close/>
                </a:path>
              </a:pathLst>
            </a:custGeom>
            <a:blipFill>
              <a:blip r:embed="rId3"/>
              <a:stretch>
                <a:fillRect t="-25942" b="-25942"/>
              </a:stretch>
            </a:blipFill>
            <a:ln w="9525" cap="rnd">
              <a:solidFill>
                <a:srgbClr val="F8F8F8"/>
              </a:solidFill>
              <a:prstDash val="solid"/>
              <a:round/>
            </a:ln>
          </p:spPr>
          <p:txBody>
            <a:bodyPr/>
            <a:lstStyle/>
            <a:p>
              <a:endParaRPr lang="da-DK"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12130463" y="5980066"/>
            <a:ext cx="4279153" cy="2817368"/>
            <a:chOff x="0" y="0"/>
            <a:chExt cx="1945131" cy="1280662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1945131" cy="1280662"/>
            </a:xfrm>
            <a:custGeom>
              <a:avLst/>
              <a:gdLst/>
              <a:ahLst/>
              <a:cxnLst/>
              <a:rect l="l" t="t" r="r" b="b"/>
              <a:pathLst>
                <a:path w="1945131" h="1280662">
                  <a:moveTo>
                    <a:pt x="72369" y="0"/>
                  </a:moveTo>
                  <a:lnTo>
                    <a:pt x="1872762" y="0"/>
                  </a:lnTo>
                  <a:cubicBezTo>
                    <a:pt x="1891956" y="0"/>
                    <a:pt x="1910363" y="7625"/>
                    <a:pt x="1923935" y="21196"/>
                  </a:cubicBezTo>
                  <a:cubicBezTo>
                    <a:pt x="1937507" y="34768"/>
                    <a:pt x="1945131" y="53175"/>
                    <a:pt x="1945131" y="72369"/>
                  </a:cubicBezTo>
                  <a:lnTo>
                    <a:pt x="1945131" y="1208293"/>
                  </a:lnTo>
                  <a:cubicBezTo>
                    <a:pt x="1945131" y="1248262"/>
                    <a:pt x="1912731" y="1280662"/>
                    <a:pt x="1872762" y="1280662"/>
                  </a:cubicBezTo>
                  <a:lnTo>
                    <a:pt x="72369" y="1280662"/>
                  </a:lnTo>
                  <a:cubicBezTo>
                    <a:pt x="53175" y="1280662"/>
                    <a:pt x="34768" y="1273038"/>
                    <a:pt x="21196" y="1259466"/>
                  </a:cubicBezTo>
                  <a:cubicBezTo>
                    <a:pt x="7625" y="1245894"/>
                    <a:pt x="0" y="1227487"/>
                    <a:pt x="0" y="1208293"/>
                  </a:cubicBezTo>
                  <a:lnTo>
                    <a:pt x="0" y="72369"/>
                  </a:lnTo>
                  <a:cubicBezTo>
                    <a:pt x="0" y="53175"/>
                    <a:pt x="7625" y="34768"/>
                    <a:pt x="21196" y="21196"/>
                  </a:cubicBezTo>
                  <a:cubicBezTo>
                    <a:pt x="34768" y="7625"/>
                    <a:pt x="53175" y="0"/>
                    <a:pt x="72369" y="0"/>
                  </a:cubicBezTo>
                  <a:close/>
                </a:path>
              </a:pathLst>
            </a:custGeom>
            <a:blipFill>
              <a:blip r:embed="rId4"/>
              <a:stretch>
                <a:fillRect t="-46415" r="-34639" b="-6956"/>
              </a:stretch>
            </a:blipFill>
            <a:ln w="9525" cap="rnd">
              <a:solidFill>
                <a:srgbClr val="F8F8F8"/>
              </a:solidFill>
              <a:prstDash val="solid"/>
              <a:round/>
            </a:ln>
          </p:spPr>
          <p:txBody>
            <a:bodyPr/>
            <a:lstStyle/>
            <a:p>
              <a:endParaRPr lang="da-DK"/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1808753" y="4074598"/>
            <a:ext cx="2158100" cy="4286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00"/>
              </a:lnSpc>
            </a:pPr>
            <a:r>
              <a:rPr lang="en-US" sz="2000" spc="120">
                <a:solidFill>
                  <a:srgbClr val="1D1D1D"/>
                </a:solidFill>
                <a:latin typeface="Inter"/>
                <a:ea typeface="Inter"/>
                <a:cs typeface="Inter"/>
                <a:sym typeface="Inter"/>
              </a:rPr>
              <a:t>BUILT TO LAST 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808753" y="2431199"/>
            <a:ext cx="6937644" cy="8540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99"/>
              </a:lnSpc>
            </a:pPr>
            <a:r>
              <a:rPr lang="en-US" sz="4999" b="1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Proven quality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775868" y="5269507"/>
            <a:ext cx="8739244" cy="14731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000"/>
              </a:lnSpc>
            </a:pPr>
            <a:r>
              <a:rPr lang="en-US" sz="2000" spc="120">
                <a:solidFill>
                  <a:srgbClr val="4B565C"/>
                </a:solidFill>
                <a:latin typeface="Inter"/>
                <a:ea typeface="Inter"/>
                <a:cs typeface="Inter"/>
                <a:sym typeface="Inter"/>
              </a:rPr>
              <a:t>→ Made from wear-resistant engineering and stainless steel</a:t>
            </a:r>
          </a:p>
          <a:p>
            <a:pPr algn="l">
              <a:lnSpc>
                <a:spcPts val="4000"/>
              </a:lnSpc>
            </a:pPr>
            <a:r>
              <a:rPr lang="en-US" sz="2000" spc="120">
                <a:solidFill>
                  <a:srgbClr val="4B565C"/>
                </a:solidFill>
                <a:latin typeface="Inter"/>
                <a:ea typeface="Inter"/>
                <a:cs typeface="Inter"/>
                <a:sym typeface="Inter"/>
              </a:rPr>
              <a:t>→ Designed for frequent reprocessing cycles</a:t>
            </a:r>
          </a:p>
          <a:p>
            <a:pPr algn="l">
              <a:lnSpc>
                <a:spcPts val="4000"/>
              </a:lnSpc>
            </a:pPr>
            <a:endParaRPr lang="en-US" sz="2000" spc="120">
              <a:solidFill>
                <a:srgbClr val="4B565C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42834" y="365321"/>
            <a:ext cx="1845212" cy="691954"/>
          </a:xfrm>
          <a:custGeom>
            <a:avLst/>
            <a:gdLst/>
            <a:ahLst/>
            <a:cxnLst/>
            <a:rect l="l" t="t" r="r" b="b"/>
            <a:pathLst>
              <a:path w="1845212" h="691954">
                <a:moveTo>
                  <a:pt x="0" y="0"/>
                </a:moveTo>
                <a:lnTo>
                  <a:pt x="1845212" y="0"/>
                </a:lnTo>
                <a:lnTo>
                  <a:pt x="1845212" y="691954"/>
                </a:lnTo>
                <a:lnTo>
                  <a:pt x="0" y="69195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da-DK"/>
          </a:p>
        </p:txBody>
      </p:sp>
      <p:sp>
        <p:nvSpPr>
          <p:cNvPr id="3" name="TextBox 3"/>
          <p:cNvSpPr txBox="1"/>
          <p:nvPr/>
        </p:nvSpPr>
        <p:spPr>
          <a:xfrm>
            <a:off x="6544086" y="615002"/>
            <a:ext cx="11172754" cy="1735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459"/>
              </a:lnSpc>
            </a:pPr>
            <a:r>
              <a:rPr lang="en-US" sz="1042" spc="364">
                <a:solidFill>
                  <a:srgbClr val="B4B4B4"/>
                </a:solidFill>
                <a:latin typeface="Inter"/>
                <a:ea typeface="Inter"/>
                <a:cs typeface="Inter"/>
                <a:sym typeface="Inter"/>
              </a:rPr>
              <a:t>DESIGNED FOR PRECISION. MADE FOR TRUST.</a:t>
            </a:r>
          </a:p>
        </p:txBody>
      </p:sp>
      <p:sp>
        <p:nvSpPr>
          <p:cNvPr id="4" name="AutoShape 4"/>
          <p:cNvSpPr/>
          <p:nvPr/>
        </p:nvSpPr>
        <p:spPr>
          <a:xfrm flipV="1">
            <a:off x="2735090" y="701773"/>
            <a:ext cx="9819699" cy="9525"/>
          </a:xfrm>
          <a:prstGeom prst="line">
            <a:avLst/>
          </a:prstGeom>
          <a:ln w="9525" cap="flat">
            <a:solidFill>
              <a:srgbClr val="B4B4B4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da-DK"/>
          </a:p>
        </p:txBody>
      </p:sp>
      <p:grpSp>
        <p:nvGrpSpPr>
          <p:cNvPr id="5" name="Group 5"/>
          <p:cNvGrpSpPr/>
          <p:nvPr/>
        </p:nvGrpSpPr>
        <p:grpSpPr>
          <a:xfrm>
            <a:off x="-539262" y="9605302"/>
            <a:ext cx="18851133" cy="840658"/>
            <a:chOff x="0" y="0"/>
            <a:chExt cx="25134844" cy="1120877"/>
          </a:xfrm>
        </p:grpSpPr>
        <p:grpSp>
          <p:nvGrpSpPr>
            <p:cNvPr id="6" name="Group 6"/>
            <p:cNvGrpSpPr/>
            <p:nvPr/>
          </p:nvGrpSpPr>
          <p:grpSpPr>
            <a:xfrm rot="-5400000">
              <a:off x="15992893" y="-8124625"/>
              <a:ext cx="1017326" cy="17266577"/>
              <a:chOff x="0" y="0"/>
              <a:chExt cx="147575" cy="2504719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147575" cy="2504719"/>
              </a:xfrm>
              <a:custGeom>
                <a:avLst/>
                <a:gdLst/>
                <a:ahLst/>
                <a:cxnLst/>
                <a:rect l="l" t="t" r="r" b="b"/>
                <a:pathLst>
                  <a:path w="147575" h="2504719">
                    <a:moveTo>
                      <a:pt x="147575" y="2504719"/>
                    </a:moveTo>
                    <a:lnTo>
                      <a:pt x="0" y="2504719"/>
                    </a:lnTo>
                    <a:lnTo>
                      <a:pt x="0" y="0"/>
                    </a:lnTo>
                    <a:lnTo>
                      <a:pt x="147575" y="2504719"/>
                    </a:lnTo>
                    <a:close/>
                  </a:path>
                </a:pathLst>
              </a:custGeom>
              <a:solidFill>
                <a:srgbClr val="4B565C"/>
              </a:solidFill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0" y="1138060"/>
                <a:ext cx="73788" cy="136133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48"/>
                  </a:lnSpc>
                </a:pPr>
                <a:endParaRPr/>
              </a:p>
            </p:txBody>
          </p:sp>
        </p:grpSp>
        <p:grpSp>
          <p:nvGrpSpPr>
            <p:cNvPr id="9" name="Group 9"/>
            <p:cNvGrpSpPr/>
            <p:nvPr/>
          </p:nvGrpSpPr>
          <p:grpSpPr>
            <a:xfrm>
              <a:off x="0" y="0"/>
              <a:ext cx="19535073" cy="1120877"/>
              <a:chOff x="0" y="0"/>
              <a:chExt cx="2833791" cy="162596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2833791" cy="162596"/>
              </a:xfrm>
              <a:custGeom>
                <a:avLst/>
                <a:gdLst/>
                <a:ahLst/>
                <a:cxnLst/>
                <a:rect l="l" t="t" r="r" b="b"/>
                <a:pathLst>
                  <a:path w="2833791" h="162596">
                    <a:moveTo>
                      <a:pt x="2833791" y="162596"/>
                    </a:moveTo>
                    <a:lnTo>
                      <a:pt x="0" y="162596"/>
                    </a:lnTo>
                    <a:lnTo>
                      <a:pt x="0" y="0"/>
                    </a:lnTo>
                    <a:lnTo>
                      <a:pt x="2833791" y="162596"/>
                    </a:lnTo>
                    <a:close/>
                  </a:path>
                </a:pathLst>
              </a:custGeom>
              <a:solidFill>
                <a:srgbClr val="CD1140"/>
              </a:solidFill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" name="TextBox 11"/>
              <p:cNvSpPr txBox="1"/>
              <p:nvPr/>
            </p:nvSpPr>
            <p:spPr>
              <a:xfrm>
                <a:off x="0" y="-33002"/>
                <a:ext cx="1416896" cy="19525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48"/>
                  </a:lnSpc>
                </a:pPr>
                <a:endParaRPr/>
              </a:p>
            </p:txBody>
          </p:sp>
        </p:grpSp>
      </p:grpSp>
      <p:sp>
        <p:nvSpPr>
          <p:cNvPr id="12" name="AutoShape 12"/>
          <p:cNvSpPr/>
          <p:nvPr/>
        </p:nvSpPr>
        <p:spPr>
          <a:xfrm flipV="1">
            <a:off x="1808753" y="3879336"/>
            <a:ext cx="6751826" cy="0"/>
          </a:xfrm>
          <a:prstGeom prst="line">
            <a:avLst/>
          </a:prstGeom>
          <a:ln w="9525" cap="flat">
            <a:solidFill>
              <a:srgbClr val="CD114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da-DK"/>
          </a:p>
        </p:txBody>
      </p:sp>
      <p:sp>
        <p:nvSpPr>
          <p:cNvPr id="13" name="TextBox 13"/>
          <p:cNvSpPr txBox="1"/>
          <p:nvPr/>
        </p:nvSpPr>
        <p:spPr>
          <a:xfrm>
            <a:off x="1808753" y="4074598"/>
            <a:ext cx="12162224" cy="4286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00"/>
              </a:lnSpc>
            </a:pPr>
            <a:r>
              <a:rPr lang="en-US" sz="2000" spc="120">
                <a:solidFill>
                  <a:srgbClr val="1D1D1D"/>
                </a:solidFill>
                <a:latin typeface="Inter"/>
                <a:ea typeface="Inter"/>
                <a:cs typeface="Inter"/>
                <a:sym typeface="Inter"/>
              </a:rPr>
              <a:t>SAFE AND EASY TO MAINTAIN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808753" y="2431199"/>
            <a:ext cx="7796584" cy="8540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99"/>
              </a:lnSpc>
            </a:pPr>
            <a:r>
              <a:rPr lang="en-US" sz="4999" b="1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Maintenance &amp; Warranty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794918" y="5269507"/>
            <a:ext cx="8234781" cy="19780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000"/>
              </a:lnSpc>
            </a:pPr>
            <a:r>
              <a:rPr lang="en-US" sz="2000" spc="120">
                <a:solidFill>
                  <a:srgbClr val="4B565C"/>
                </a:solidFill>
                <a:latin typeface="Inter"/>
                <a:ea typeface="Inter"/>
                <a:cs typeface="Inter"/>
                <a:sym typeface="Inter"/>
              </a:rPr>
              <a:t>→ Full autoclavable</a:t>
            </a:r>
          </a:p>
          <a:p>
            <a:pPr algn="l">
              <a:lnSpc>
                <a:spcPts val="4000"/>
              </a:lnSpc>
            </a:pPr>
            <a:r>
              <a:rPr lang="en-US" sz="2000" spc="120">
                <a:solidFill>
                  <a:srgbClr val="4B565C"/>
                </a:solidFill>
                <a:latin typeface="Inter"/>
                <a:ea typeface="Inter"/>
                <a:cs typeface="Inter"/>
                <a:sym typeface="Inter"/>
              </a:rPr>
              <a:t>→ Withstands repeated sterilization cycles</a:t>
            </a:r>
          </a:p>
          <a:p>
            <a:pPr algn="l">
              <a:lnSpc>
                <a:spcPts val="4000"/>
              </a:lnSpc>
            </a:pPr>
            <a:r>
              <a:rPr lang="en-US" sz="2000" spc="120">
                <a:solidFill>
                  <a:srgbClr val="4B565C"/>
                </a:solidFill>
                <a:latin typeface="Inter"/>
                <a:ea typeface="Inter"/>
                <a:cs typeface="Inter"/>
                <a:sym typeface="Inter"/>
              </a:rPr>
              <a:t>→ Designed for clinical safty</a:t>
            </a:r>
          </a:p>
          <a:p>
            <a:pPr algn="l">
              <a:lnSpc>
                <a:spcPts val="4000"/>
              </a:lnSpc>
            </a:pPr>
            <a:r>
              <a:rPr lang="en-US" sz="2000" spc="120">
                <a:solidFill>
                  <a:srgbClr val="4B565C"/>
                </a:solidFill>
                <a:latin typeface="Inter"/>
                <a:ea typeface="Inter"/>
                <a:cs typeface="Inter"/>
                <a:sym typeface="Inter"/>
              </a:rPr>
              <a:t>→ 5-year guarantee on material and construction</a:t>
            </a:r>
          </a:p>
        </p:txBody>
      </p:sp>
      <p:grpSp>
        <p:nvGrpSpPr>
          <p:cNvPr id="16" name="Group 16"/>
          <p:cNvGrpSpPr/>
          <p:nvPr/>
        </p:nvGrpSpPr>
        <p:grpSpPr>
          <a:xfrm>
            <a:off x="12474712" y="3470935"/>
            <a:ext cx="4078644" cy="4078644"/>
            <a:chOff x="0" y="0"/>
            <a:chExt cx="812800" cy="8128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da-DK"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42834" y="365321"/>
            <a:ext cx="1845212" cy="691954"/>
          </a:xfrm>
          <a:custGeom>
            <a:avLst/>
            <a:gdLst/>
            <a:ahLst/>
            <a:cxnLst/>
            <a:rect l="l" t="t" r="r" b="b"/>
            <a:pathLst>
              <a:path w="1845212" h="691954">
                <a:moveTo>
                  <a:pt x="0" y="0"/>
                </a:moveTo>
                <a:lnTo>
                  <a:pt x="1845212" y="0"/>
                </a:lnTo>
                <a:lnTo>
                  <a:pt x="1845212" y="691954"/>
                </a:lnTo>
                <a:lnTo>
                  <a:pt x="0" y="69195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da-DK"/>
          </a:p>
        </p:txBody>
      </p:sp>
      <p:sp>
        <p:nvSpPr>
          <p:cNvPr id="3" name="TextBox 3"/>
          <p:cNvSpPr txBox="1"/>
          <p:nvPr/>
        </p:nvSpPr>
        <p:spPr>
          <a:xfrm>
            <a:off x="6544086" y="615002"/>
            <a:ext cx="11172754" cy="1735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459"/>
              </a:lnSpc>
            </a:pPr>
            <a:r>
              <a:rPr lang="en-US" sz="1042" spc="364">
                <a:solidFill>
                  <a:srgbClr val="B4B4B4"/>
                </a:solidFill>
                <a:latin typeface="Inter"/>
                <a:ea typeface="Inter"/>
                <a:cs typeface="Inter"/>
                <a:sym typeface="Inter"/>
              </a:rPr>
              <a:t>DESIGNED FOR PRECISION. MADE FOR TRUST.</a:t>
            </a:r>
          </a:p>
        </p:txBody>
      </p:sp>
      <p:sp>
        <p:nvSpPr>
          <p:cNvPr id="4" name="AutoShape 4"/>
          <p:cNvSpPr/>
          <p:nvPr/>
        </p:nvSpPr>
        <p:spPr>
          <a:xfrm flipV="1">
            <a:off x="2735090" y="701773"/>
            <a:ext cx="9819699" cy="9525"/>
          </a:xfrm>
          <a:prstGeom prst="line">
            <a:avLst/>
          </a:prstGeom>
          <a:ln w="9525" cap="flat">
            <a:solidFill>
              <a:srgbClr val="B4B4B4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da-DK"/>
          </a:p>
        </p:txBody>
      </p:sp>
      <p:sp>
        <p:nvSpPr>
          <p:cNvPr id="5" name="AutoShape 5"/>
          <p:cNvSpPr/>
          <p:nvPr/>
        </p:nvSpPr>
        <p:spPr>
          <a:xfrm>
            <a:off x="5661816" y="2452016"/>
            <a:ext cx="7130653" cy="0"/>
          </a:xfrm>
          <a:prstGeom prst="line">
            <a:avLst/>
          </a:prstGeom>
          <a:ln w="9525" cap="flat">
            <a:solidFill>
              <a:srgbClr val="CD114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da-DK"/>
          </a:p>
        </p:txBody>
      </p:sp>
      <p:grpSp>
        <p:nvGrpSpPr>
          <p:cNvPr id="6" name="Group 6"/>
          <p:cNvGrpSpPr>
            <a:grpSpLocks noChangeAspect="1"/>
          </p:cNvGrpSpPr>
          <p:nvPr/>
        </p:nvGrpSpPr>
        <p:grpSpPr>
          <a:xfrm>
            <a:off x="5939028" y="3928740"/>
            <a:ext cx="6655932" cy="4652690"/>
            <a:chOff x="0" y="0"/>
            <a:chExt cx="13081000" cy="9144000"/>
          </a:xfrm>
        </p:grpSpPr>
        <p:sp>
          <p:nvSpPr>
            <p:cNvPr id="7" name="Freeform 7">
              <a:hlinkClick r:id="rId3" tooltip="https://www.youtube.com/watch?v=COaxZBrJqOU"/>
            </p:cNvPr>
            <p:cNvSpPr/>
            <p:nvPr/>
          </p:nvSpPr>
          <p:spPr>
            <a:xfrm>
              <a:off x="360680" y="1096010"/>
              <a:ext cx="12444730" cy="6785610"/>
            </a:xfrm>
            <a:custGeom>
              <a:avLst/>
              <a:gdLst/>
              <a:ahLst/>
              <a:cxnLst/>
              <a:rect l="l" t="t" r="r" b="b"/>
              <a:pathLst>
                <a:path w="12444730" h="6785610">
                  <a:moveTo>
                    <a:pt x="0" y="0"/>
                  </a:moveTo>
                  <a:lnTo>
                    <a:pt x="12444730" y="0"/>
                  </a:lnTo>
                  <a:lnTo>
                    <a:pt x="12444730" y="6785610"/>
                  </a:lnTo>
                  <a:lnTo>
                    <a:pt x="0" y="6785610"/>
                  </a:lnTo>
                  <a:close/>
                </a:path>
              </a:pathLst>
            </a:custGeom>
            <a:blipFill>
              <a:blip r:embed="rId4"/>
              <a:stretch>
                <a:fillRect t="-1351" b="-1351"/>
              </a:stretch>
            </a:blipFill>
          </p:spPr>
          <p:txBody>
            <a:bodyPr/>
            <a:lstStyle/>
            <a:p>
              <a:endParaRPr lang="da-DK"/>
            </a:p>
          </p:txBody>
        </p:sp>
        <p:sp>
          <p:nvSpPr>
            <p:cNvPr id="8" name="Freeform 8">
              <a:hlinkClick r:id="rId3" tooltip="https://www.youtube.com/watch?v=COaxZBrJqOU"/>
            </p:cNvPr>
            <p:cNvSpPr/>
            <p:nvPr/>
          </p:nvSpPr>
          <p:spPr>
            <a:xfrm>
              <a:off x="0" y="0"/>
              <a:ext cx="13081000" cy="9144000"/>
            </a:xfrm>
            <a:custGeom>
              <a:avLst/>
              <a:gdLst/>
              <a:ahLst/>
              <a:cxnLst/>
              <a:rect l="l" t="t" r="r" b="b"/>
              <a:pathLst>
                <a:path w="13081000" h="9144000">
                  <a:moveTo>
                    <a:pt x="0" y="0"/>
                  </a:moveTo>
                  <a:lnTo>
                    <a:pt x="13081000" y="0"/>
                  </a:lnTo>
                  <a:lnTo>
                    <a:pt x="13081000" y="9144000"/>
                  </a:lnTo>
                  <a:lnTo>
                    <a:pt x="0" y="9144000"/>
                  </a:lnTo>
                  <a:close/>
                </a:path>
              </a:pathLst>
            </a:custGeom>
          </p:spPr>
          <p:txBody>
            <a:bodyPr/>
            <a:lstStyle/>
            <a:p>
              <a:endParaRPr lang="da-DK"/>
            </a:p>
          </p:txBody>
        </p:sp>
      </p:grpSp>
      <p:sp>
        <p:nvSpPr>
          <p:cNvPr id="9" name="Freeform 9">
            <a:hlinkClick r:id="rId3" tooltip="https://www.youtube.com/watch?v=COaxZBrJqOU"/>
          </p:cNvPr>
          <p:cNvSpPr/>
          <p:nvPr/>
        </p:nvSpPr>
        <p:spPr>
          <a:xfrm>
            <a:off x="8733577" y="5896362"/>
            <a:ext cx="1066834" cy="717446"/>
          </a:xfrm>
          <a:custGeom>
            <a:avLst/>
            <a:gdLst/>
            <a:ahLst/>
            <a:cxnLst/>
            <a:rect l="l" t="t" r="r" b="b"/>
            <a:pathLst>
              <a:path w="1066834" h="717446">
                <a:moveTo>
                  <a:pt x="0" y="0"/>
                </a:moveTo>
                <a:lnTo>
                  <a:pt x="1066834" y="0"/>
                </a:lnTo>
                <a:lnTo>
                  <a:pt x="1066834" y="717446"/>
                </a:lnTo>
                <a:lnTo>
                  <a:pt x="0" y="717446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a-DK"/>
          </a:p>
        </p:txBody>
      </p:sp>
      <p:grpSp>
        <p:nvGrpSpPr>
          <p:cNvPr id="10" name="Group 10"/>
          <p:cNvGrpSpPr/>
          <p:nvPr/>
        </p:nvGrpSpPr>
        <p:grpSpPr>
          <a:xfrm>
            <a:off x="-539262" y="9605302"/>
            <a:ext cx="18851133" cy="840658"/>
            <a:chOff x="0" y="0"/>
            <a:chExt cx="25134844" cy="1120877"/>
          </a:xfrm>
        </p:grpSpPr>
        <p:grpSp>
          <p:nvGrpSpPr>
            <p:cNvPr id="11" name="Group 11"/>
            <p:cNvGrpSpPr/>
            <p:nvPr/>
          </p:nvGrpSpPr>
          <p:grpSpPr>
            <a:xfrm rot="-5400000">
              <a:off x="15992893" y="-8124625"/>
              <a:ext cx="1017326" cy="17266577"/>
              <a:chOff x="0" y="0"/>
              <a:chExt cx="147575" cy="2504719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147575" cy="2504719"/>
              </a:xfrm>
              <a:custGeom>
                <a:avLst/>
                <a:gdLst/>
                <a:ahLst/>
                <a:cxnLst/>
                <a:rect l="l" t="t" r="r" b="b"/>
                <a:pathLst>
                  <a:path w="147575" h="2504719">
                    <a:moveTo>
                      <a:pt x="147575" y="2504719"/>
                    </a:moveTo>
                    <a:lnTo>
                      <a:pt x="0" y="2504719"/>
                    </a:lnTo>
                    <a:lnTo>
                      <a:pt x="0" y="0"/>
                    </a:lnTo>
                    <a:lnTo>
                      <a:pt x="147575" y="2504719"/>
                    </a:lnTo>
                    <a:close/>
                  </a:path>
                </a:pathLst>
              </a:custGeom>
              <a:solidFill>
                <a:srgbClr val="4B565C"/>
              </a:solidFill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" name="TextBox 13"/>
              <p:cNvSpPr txBox="1"/>
              <p:nvPr/>
            </p:nvSpPr>
            <p:spPr>
              <a:xfrm>
                <a:off x="0" y="1138060"/>
                <a:ext cx="73788" cy="136133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48"/>
                  </a:lnSpc>
                </a:pPr>
                <a:endParaRPr/>
              </a:p>
            </p:txBody>
          </p:sp>
        </p:grpSp>
        <p:grpSp>
          <p:nvGrpSpPr>
            <p:cNvPr id="14" name="Group 14"/>
            <p:cNvGrpSpPr/>
            <p:nvPr/>
          </p:nvGrpSpPr>
          <p:grpSpPr>
            <a:xfrm>
              <a:off x="0" y="0"/>
              <a:ext cx="19535073" cy="1120877"/>
              <a:chOff x="0" y="0"/>
              <a:chExt cx="2833791" cy="162596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2833791" cy="162596"/>
              </a:xfrm>
              <a:custGeom>
                <a:avLst/>
                <a:gdLst/>
                <a:ahLst/>
                <a:cxnLst/>
                <a:rect l="l" t="t" r="r" b="b"/>
                <a:pathLst>
                  <a:path w="2833791" h="162596">
                    <a:moveTo>
                      <a:pt x="2833791" y="162596"/>
                    </a:moveTo>
                    <a:lnTo>
                      <a:pt x="0" y="162596"/>
                    </a:lnTo>
                    <a:lnTo>
                      <a:pt x="0" y="0"/>
                    </a:lnTo>
                    <a:lnTo>
                      <a:pt x="2833791" y="162596"/>
                    </a:lnTo>
                    <a:close/>
                  </a:path>
                </a:pathLst>
              </a:custGeom>
              <a:solidFill>
                <a:srgbClr val="CD1140"/>
              </a:solidFill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6" name="TextBox 16"/>
              <p:cNvSpPr txBox="1"/>
              <p:nvPr/>
            </p:nvSpPr>
            <p:spPr>
              <a:xfrm>
                <a:off x="0" y="-33002"/>
                <a:ext cx="1416896" cy="19525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48"/>
                  </a:lnSpc>
                </a:pPr>
                <a:endParaRPr/>
              </a:p>
            </p:txBody>
          </p:sp>
        </p:grpSp>
      </p:grpSp>
      <p:sp>
        <p:nvSpPr>
          <p:cNvPr id="17" name="Freeform 17"/>
          <p:cNvSpPr/>
          <p:nvPr/>
        </p:nvSpPr>
        <p:spPr>
          <a:xfrm>
            <a:off x="13100468" y="6727754"/>
            <a:ext cx="1580339" cy="1558002"/>
          </a:xfrm>
          <a:custGeom>
            <a:avLst/>
            <a:gdLst/>
            <a:ahLst/>
            <a:cxnLst/>
            <a:rect l="l" t="t" r="r" b="b"/>
            <a:pathLst>
              <a:path w="1580339" h="1558002">
                <a:moveTo>
                  <a:pt x="0" y="0"/>
                </a:moveTo>
                <a:lnTo>
                  <a:pt x="1580339" y="0"/>
                </a:lnTo>
                <a:lnTo>
                  <a:pt x="1580339" y="1558002"/>
                </a:lnTo>
                <a:lnTo>
                  <a:pt x="0" y="155800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da-DK"/>
          </a:p>
        </p:txBody>
      </p:sp>
      <p:sp>
        <p:nvSpPr>
          <p:cNvPr id="18" name="TextBox 18"/>
          <p:cNvSpPr txBox="1"/>
          <p:nvPr/>
        </p:nvSpPr>
        <p:spPr>
          <a:xfrm>
            <a:off x="3008161" y="1355053"/>
            <a:ext cx="12437963" cy="8540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99"/>
              </a:lnSpc>
            </a:pPr>
            <a:r>
              <a:rPr lang="en-US" sz="4999" b="1">
                <a:solidFill>
                  <a:srgbClr val="1D1D1D"/>
                </a:solidFill>
                <a:latin typeface="Inter Bold"/>
                <a:ea typeface="Inter Bold"/>
                <a:cs typeface="Inter Bold"/>
                <a:sym typeface="Inter Bold"/>
              </a:rPr>
              <a:t>Watch it in action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5796144" y="2822714"/>
            <a:ext cx="6695711" cy="3296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 spc="200" dirty="0">
                <a:solidFill>
                  <a:srgbClr val="1D1D1D"/>
                </a:solidFill>
                <a:latin typeface="Inter"/>
                <a:ea typeface="Inter"/>
                <a:cs typeface="Inter"/>
                <a:sym typeface="Inter"/>
              </a:rPr>
              <a:t>SEE HOW COMPO-JECT WORKS IN PRACTICE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522592" y="4108615"/>
            <a:ext cx="14727425" cy="8540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99"/>
              </a:lnSpc>
            </a:pPr>
            <a:r>
              <a:rPr lang="en-US" sz="4999" b="1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Try the difference with COMPO-JECT  </a:t>
            </a:r>
          </a:p>
        </p:txBody>
      </p:sp>
      <p:sp>
        <p:nvSpPr>
          <p:cNvPr id="3" name="Freeform 3"/>
          <p:cNvSpPr/>
          <p:nvPr/>
        </p:nvSpPr>
        <p:spPr>
          <a:xfrm>
            <a:off x="542834" y="365321"/>
            <a:ext cx="1845212" cy="691954"/>
          </a:xfrm>
          <a:custGeom>
            <a:avLst/>
            <a:gdLst/>
            <a:ahLst/>
            <a:cxnLst/>
            <a:rect l="l" t="t" r="r" b="b"/>
            <a:pathLst>
              <a:path w="1845212" h="691954">
                <a:moveTo>
                  <a:pt x="0" y="0"/>
                </a:moveTo>
                <a:lnTo>
                  <a:pt x="1845212" y="0"/>
                </a:lnTo>
                <a:lnTo>
                  <a:pt x="1845212" y="691954"/>
                </a:lnTo>
                <a:lnTo>
                  <a:pt x="0" y="69195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da-DK"/>
          </a:p>
        </p:txBody>
      </p:sp>
      <p:sp>
        <p:nvSpPr>
          <p:cNvPr id="4" name="TextBox 4"/>
          <p:cNvSpPr txBox="1"/>
          <p:nvPr/>
        </p:nvSpPr>
        <p:spPr>
          <a:xfrm>
            <a:off x="6544086" y="615002"/>
            <a:ext cx="11172754" cy="1735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459"/>
              </a:lnSpc>
            </a:pPr>
            <a:r>
              <a:rPr lang="en-US" sz="1042" spc="364">
                <a:solidFill>
                  <a:srgbClr val="B4B4B4"/>
                </a:solidFill>
                <a:latin typeface="Inter"/>
                <a:ea typeface="Inter"/>
                <a:cs typeface="Inter"/>
                <a:sym typeface="Inter"/>
              </a:rPr>
              <a:t>DESIGNED FOR PRECISION. MADE FOR TRUST.</a:t>
            </a:r>
          </a:p>
        </p:txBody>
      </p:sp>
      <p:sp>
        <p:nvSpPr>
          <p:cNvPr id="5" name="AutoShape 5"/>
          <p:cNvSpPr/>
          <p:nvPr/>
        </p:nvSpPr>
        <p:spPr>
          <a:xfrm flipV="1">
            <a:off x="2735090" y="701773"/>
            <a:ext cx="9819699" cy="9525"/>
          </a:xfrm>
          <a:prstGeom prst="line">
            <a:avLst/>
          </a:prstGeom>
          <a:ln w="9525" cap="flat">
            <a:solidFill>
              <a:srgbClr val="B4B4B4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da-DK"/>
          </a:p>
        </p:txBody>
      </p:sp>
      <p:sp>
        <p:nvSpPr>
          <p:cNvPr id="6" name="AutoShape 6"/>
          <p:cNvSpPr/>
          <p:nvPr/>
        </p:nvSpPr>
        <p:spPr>
          <a:xfrm>
            <a:off x="5578673" y="5339836"/>
            <a:ext cx="7130653" cy="0"/>
          </a:xfrm>
          <a:prstGeom prst="line">
            <a:avLst/>
          </a:prstGeom>
          <a:ln w="9525" cap="flat">
            <a:solidFill>
              <a:srgbClr val="CD114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da-DK"/>
          </a:p>
        </p:txBody>
      </p:sp>
      <p:sp>
        <p:nvSpPr>
          <p:cNvPr id="7" name="TextBox 7"/>
          <p:cNvSpPr txBox="1"/>
          <p:nvPr/>
        </p:nvSpPr>
        <p:spPr>
          <a:xfrm>
            <a:off x="6131274" y="5713295"/>
            <a:ext cx="6025451" cy="3409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 spc="200" dirty="0">
                <a:solidFill>
                  <a:srgbClr val="1D1D1D"/>
                </a:solidFill>
                <a:latin typeface="Inter"/>
                <a:ea typeface="Inter"/>
                <a:cs typeface="Inter"/>
                <a:sym typeface="Inter"/>
              </a:rPr>
              <a:t>A NATURAL EXTENSION OF YOUR HAND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4601188" y="4270730"/>
            <a:ext cx="365472" cy="3125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29"/>
              </a:lnSpc>
            </a:pPr>
            <a:r>
              <a:rPr lang="en-US" sz="1807" b="1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TM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-539262" y="9605302"/>
            <a:ext cx="18851133" cy="840658"/>
            <a:chOff x="0" y="0"/>
            <a:chExt cx="25134844" cy="1120877"/>
          </a:xfrm>
        </p:grpSpPr>
        <p:grpSp>
          <p:nvGrpSpPr>
            <p:cNvPr id="10" name="Group 10"/>
            <p:cNvGrpSpPr/>
            <p:nvPr/>
          </p:nvGrpSpPr>
          <p:grpSpPr>
            <a:xfrm rot="-5400000">
              <a:off x="15992893" y="-8124625"/>
              <a:ext cx="1017326" cy="17266577"/>
              <a:chOff x="0" y="0"/>
              <a:chExt cx="147575" cy="2504719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147575" cy="2504719"/>
              </a:xfrm>
              <a:custGeom>
                <a:avLst/>
                <a:gdLst/>
                <a:ahLst/>
                <a:cxnLst/>
                <a:rect l="l" t="t" r="r" b="b"/>
                <a:pathLst>
                  <a:path w="147575" h="2504719">
                    <a:moveTo>
                      <a:pt x="147575" y="2504719"/>
                    </a:moveTo>
                    <a:lnTo>
                      <a:pt x="0" y="2504719"/>
                    </a:lnTo>
                    <a:lnTo>
                      <a:pt x="0" y="0"/>
                    </a:lnTo>
                    <a:lnTo>
                      <a:pt x="147575" y="2504719"/>
                    </a:lnTo>
                    <a:close/>
                  </a:path>
                </a:pathLst>
              </a:custGeom>
              <a:solidFill>
                <a:srgbClr val="4B565C"/>
              </a:solidFill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" name="TextBox 12"/>
              <p:cNvSpPr txBox="1"/>
              <p:nvPr/>
            </p:nvSpPr>
            <p:spPr>
              <a:xfrm>
                <a:off x="0" y="1138060"/>
                <a:ext cx="73788" cy="136133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48"/>
                  </a:lnSpc>
                </a:pPr>
                <a:endParaRPr/>
              </a:p>
            </p:txBody>
          </p:sp>
        </p:grpSp>
        <p:grpSp>
          <p:nvGrpSpPr>
            <p:cNvPr id="13" name="Group 13"/>
            <p:cNvGrpSpPr/>
            <p:nvPr/>
          </p:nvGrpSpPr>
          <p:grpSpPr>
            <a:xfrm>
              <a:off x="0" y="0"/>
              <a:ext cx="19535073" cy="1120877"/>
              <a:chOff x="0" y="0"/>
              <a:chExt cx="2833791" cy="162596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2833791" cy="162596"/>
              </a:xfrm>
              <a:custGeom>
                <a:avLst/>
                <a:gdLst/>
                <a:ahLst/>
                <a:cxnLst/>
                <a:rect l="l" t="t" r="r" b="b"/>
                <a:pathLst>
                  <a:path w="2833791" h="162596">
                    <a:moveTo>
                      <a:pt x="2833791" y="162596"/>
                    </a:moveTo>
                    <a:lnTo>
                      <a:pt x="0" y="162596"/>
                    </a:lnTo>
                    <a:lnTo>
                      <a:pt x="0" y="0"/>
                    </a:lnTo>
                    <a:lnTo>
                      <a:pt x="2833791" y="162596"/>
                    </a:lnTo>
                    <a:close/>
                  </a:path>
                </a:pathLst>
              </a:custGeom>
              <a:solidFill>
                <a:srgbClr val="CD1140"/>
              </a:solidFill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" name="TextBox 15"/>
              <p:cNvSpPr txBox="1"/>
              <p:nvPr/>
            </p:nvSpPr>
            <p:spPr>
              <a:xfrm>
                <a:off x="0" y="-33002"/>
                <a:ext cx="1416896" cy="19525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48"/>
                  </a:lnSpc>
                </a:pPr>
                <a:endParaRPr/>
              </a:p>
            </p:txBody>
          </p:sp>
        </p:grp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250</Words>
  <Application>Microsoft Office PowerPoint</Application>
  <PresentationFormat>Brugerdefineret</PresentationFormat>
  <Paragraphs>44</Paragraphs>
  <Slides>8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8</vt:i4>
      </vt:variant>
    </vt:vector>
  </HeadingPairs>
  <TitlesOfParts>
    <vt:vector size="13" baseType="lpstr">
      <vt:lpstr>Calibri</vt:lpstr>
      <vt:lpstr>Inter</vt:lpstr>
      <vt:lpstr>Arial</vt:lpstr>
      <vt:lpstr>Inter Bold</vt:lpstr>
      <vt:lpstr>Office Theme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Rønvig Training - COMPO-JECT</dc:title>
  <dc:creator>Bruger</dc:creator>
  <cp:lastModifiedBy>Susanne Valentin</cp:lastModifiedBy>
  <cp:revision>2</cp:revision>
  <dcterms:created xsi:type="dcterms:W3CDTF">2006-08-16T00:00:00Z</dcterms:created>
  <dcterms:modified xsi:type="dcterms:W3CDTF">2026-05-26T17:43:04Z</dcterms:modified>
  <dc:identifier>DAHIyojqvws</dc:identifier>
</cp:coreProperties>
</file>