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Inter" panose="020B0604020202020204" charset="0"/>
      <p:regular r:id="rId20"/>
    </p:embeddedFont>
    <p:embeddedFont>
      <p:font typeface="Inter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cOAPVVTJY&amp;t=6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028700" y="1862798"/>
            <a:ext cx="6503265" cy="6561403"/>
            <a:chOff x="0" y="0"/>
            <a:chExt cx="8671020" cy="87485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443" r="443"/>
            <a:stretch>
              <a:fillRect/>
            </a:stretch>
          </p:blipFill>
          <p:spPr>
            <a:xfrm>
              <a:off x="0" y="0"/>
              <a:ext cx="8671020" cy="8748537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8886304" y="5374822"/>
            <a:ext cx="8234781" cy="91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Computer-controlled local anesthesia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Precise, gentle and stress-free injections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6304" y="3754572"/>
            <a:ext cx="4004405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CALAJECT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41795" y="3724728"/>
            <a:ext cx="49872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2" name="Group 12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3747770" y="1925208"/>
            <a:ext cx="3971613" cy="7915417"/>
            <a:chOff x="0" y="0"/>
            <a:chExt cx="1046022" cy="2084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022" cy="2084719"/>
            </a:xfrm>
            <a:custGeom>
              <a:avLst/>
              <a:gdLst/>
              <a:ahLst/>
              <a:cxnLst/>
              <a:rect l="l" t="t" r="r" b="b"/>
              <a:pathLst>
                <a:path w="1046022" h="2084719">
                  <a:moveTo>
                    <a:pt x="77973" y="0"/>
                  </a:moveTo>
                  <a:lnTo>
                    <a:pt x="968049" y="0"/>
                  </a:lnTo>
                  <a:cubicBezTo>
                    <a:pt x="988729" y="0"/>
                    <a:pt x="1008561" y="8215"/>
                    <a:pt x="1023184" y="22838"/>
                  </a:cubicBezTo>
                  <a:cubicBezTo>
                    <a:pt x="1037807" y="37460"/>
                    <a:pt x="1046022" y="57293"/>
                    <a:pt x="1046022" y="77973"/>
                  </a:cubicBezTo>
                  <a:lnTo>
                    <a:pt x="1046022" y="2006746"/>
                  </a:lnTo>
                  <a:cubicBezTo>
                    <a:pt x="1046022" y="2027426"/>
                    <a:pt x="1037807" y="2047259"/>
                    <a:pt x="1023184" y="2061881"/>
                  </a:cubicBezTo>
                  <a:cubicBezTo>
                    <a:pt x="1008561" y="2076504"/>
                    <a:pt x="988729" y="2084719"/>
                    <a:pt x="968049" y="2084719"/>
                  </a:cubicBezTo>
                  <a:lnTo>
                    <a:pt x="77973" y="2084719"/>
                  </a:lnTo>
                  <a:cubicBezTo>
                    <a:pt x="57293" y="2084719"/>
                    <a:pt x="37460" y="2076504"/>
                    <a:pt x="22838" y="2061881"/>
                  </a:cubicBezTo>
                  <a:cubicBezTo>
                    <a:pt x="8215" y="2047259"/>
                    <a:pt x="0" y="2027426"/>
                    <a:pt x="0" y="2006746"/>
                  </a:cubicBezTo>
                  <a:lnTo>
                    <a:pt x="0" y="77973"/>
                  </a:lnTo>
                  <a:cubicBezTo>
                    <a:pt x="0" y="57293"/>
                    <a:pt x="8215" y="37460"/>
                    <a:pt x="22838" y="22838"/>
                  </a:cubicBezTo>
                  <a:cubicBezTo>
                    <a:pt x="37460" y="8215"/>
                    <a:pt x="57293" y="0"/>
                    <a:pt x="77973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46022" cy="2199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621913">
            <a:off x="9716125" y="5816474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use: setup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45732" y="7074337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Ready to inject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70785" y="4692292"/>
            <a:ext cx="7125584" cy="225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Attach needle to the barrel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Insert cartridge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Connect barrel to handpiece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Turn on the unit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Tap pedal to prime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3747770" y="1925208"/>
            <a:ext cx="3971613" cy="7915417"/>
            <a:chOff x="0" y="0"/>
            <a:chExt cx="1046022" cy="2084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022" cy="2084719"/>
            </a:xfrm>
            <a:custGeom>
              <a:avLst/>
              <a:gdLst/>
              <a:ahLst/>
              <a:cxnLst/>
              <a:rect l="l" t="t" r="r" b="b"/>
              <a:pathLst>
                <a:path w="1046022" h="2084719">
                  <a:moveTo>
                    <a:pt x="77973" y="0"/>
                  </a:moveTo>
                  <a:lnTo>
                    <a:pt x="968049" y="0"/>
                  </a:lnTo>
                  <a:cubicBezTo>
                    <a:pt x="988729" y="0"/>
                    <a:pt x="1008561" y="8215"/>
                    <a:pt x="1023184" y="22838"/>
                  </a:cubicBezTo>
                  <a:cubicBezTo>
                    <a:pt x="1037807" y="37460"/>
                    <a:pt x="1046022" y="57293"/>
                    <a:pt x="1046022" y="77973"/>
                  </a:cubicBezTo>
                  <a:lnTo>
                    <a:pt x="1046022" y="2006746"/>
                  </a:lnTo>
                  <a:cubicBezTo>
                    <a:pt x="1046022" y="2027426"/>
                    <a:pt x="1037807" y="2047259"/>
                    <a:pt x="1023184" y="2061881"/>
                  </a:cubicBezTo>
                  <a:cubicBezTo>
                    <a:pt x="1008561" y="2076504"/>
                    <a:pt x="988729" y="2084719"/>
                    <a:pt x="968049" y="2084719"/>
                  </a:cubicBezTo>
                  <a:lnTo>
                    <a:pt x="77973" y="2084719"/>
                  </a:lnTo>
                  <a:cubicBezTo>
                    <a:pt x="57293" y="2084719"/>
                    <a:pt x="37460" y="2076504"/>
                    <a:pt x="22838" y="2061881"/>
                  </a:cubicBezTo>
                  <a:cubicBezTo>
                    <a:pt x="8215" y="2047259"/>
                    <a:pt x="0" y="2027426"/>
                    <a:pt x="0" y="2006746"/>
                  </a:cubicBezTo>
                  <a:lnTo>
                    <a:pt x="0" y="77973"/>
                  </a:lnTo>
                  <a:cubicBezTo>
                    <a:pt x="0" y="57293"/>
                    <a:pt x="8215" y="37460"/>
                    <a:pt x="22838" y="22838"/>
                  </a:cubicBezTo>
                  <a:cubicBezTo>
                    <a:pt x="37460" y="8215"/>
                    <a:pt x="57293" y="0"/>
                    <a:pt x="77973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46022" cy="2199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Handling during use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70785" y="4920892"/>
            <a:ext cx="7125584" cy="180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Control injection via foot pedal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Release pedal to aspirate automatically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Maintain steady grip throughout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Focus on patient – not on force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2" name="Group 12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230075" y="3823965"/>
            <a:ext cx="3501883" cy="4130302"/>
            <a:chOff x="0" y="0"/>
            <a:chExt cx="922307" cy="10878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0583" y="3823965"/>
            <a:ext cx="3501883" cy="4130302"/>
            <a:chOff x="0" y="0"/>
            <a:chExt cx="922307" cy="10878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88093" y="3823965"/>
            <a:ext cx="3501883" cy="4130302"/>
            <a:chOff x="0" y="0"/>
            <a:chExt cx="922307" cy="1087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48927" y="3823965"/>
            <a:ext cx="3501883" cy="4130302"/>
            <a:chOff x="0" y="0"/>
            <a:chExt cx="922307" cy="1087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Product demonstration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54488" y="2817452"/>
            <a:ext cx="5867209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THE EXPERIENCE SELLS THE PRODUCT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43680" y="4681029"/>
            <a:ext cx="2912720" cy="7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Smooth delivery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45131" y="4690554"/>
            <a:ext cx="2912720" cy="74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499" b="1" spc="149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Automatic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99120" y="4681029"/>
            <a:ext cx="2912720" cy="7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Feel the difference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99576" y="4681029"/>
            <a:ext cx="3548439" cy="11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Less force, more control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43680" y="5943028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Demonstrate smooth injection with pedal control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01615" y="5943028"/>
            <a:ext cx="2713962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Show automatic aspiration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99120" y="5943028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Let the dentist feel the difference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37010" y="5943028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Highlight reduced force and improved control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29" name="Group 2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5868" y="2705090"/>
            <a:ext cx="37105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Features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DESIGNED FOR EVERYDAY CLINICAL USE</a:t>
            </a:r>
          </a:p>
        </p:txBody>
      </p:sp>
      <p:sp>
        <p:nvSpPr>
          <p:cNvPr id="5" name="Freeform 5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1775868" y="4772036"/>
            <a:ext cx="8234781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 Works with standard cartridges (1.8 ml)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 Compatible with standard dental needles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 Battery powered and portable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 </a:t>
            </a: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Foot switch activation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 Autoclavable component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705090"/>
            <a:ext cx="678471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Safety &amp; hygiene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DESIGNED FOR SAFE AND HYGIENIC CLINICAL 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5868" y="4772036"/>
            <a:ext cx="8234781" cy="362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Automatic aspiration improves safety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One-handed recapping with holder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Reduces risk of needle stick injuries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Easy cleaning and sterilization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Autoclavable barrels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0719345" y="1862798"/>
            <a:ext cx="6503265" cy="6561403"/>
            <a:chOff x="0" y="0"/>
            <a:chExt cx="8671020" cy="874853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443" r="443"/>
            <a:stretch>
              <a:fillRect/>
            </a:stretch>
          </p:blipFill>
          <p:spPr>
            <a:xfrm>
              <a:off x="0" y="0"/>
              <a:ext cx="8671020" cy="8748537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775868" y="2705090"/>
            <a:ext cx="823478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Maintenance &amp; warranty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RELIABLE AND DURABLE DESIGN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5868" y="4733936"/>
            <a:ext cx="8234781" cy="246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Built for long-term clinical use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Easy daily cleaning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Autoclavable components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2-year manufacturer warranty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2" name="Group 12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78673" y="2592443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128258" y="5920546"/>
            <a:ext cx="3501883" cy="2580203"/>
            <a:chOff x="0" y="0"/>
            <a:chExt cx="922307" cy="6795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307" cy="679560"/>
            </a:xfrm>
            <a:custGeom>
              <a:avLst/>
              <a:gdLst/>
              <a:ahLst/>
              <a:cxnLst/>
              <a:rect l="l" t="t" r="r" b="b"/>
              <a:pathLst>
                <a:path w="922307" h="679560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591128"/>
                  </a:lnTo>
                  <a:cubicBezTo>
                    <a:pt x="922307" y="639968"/>
                    <a:pt x="882715" y="679560"/>
                    <a:pt x="833875" y="679560"/>
                  </a:cubicBezTo>
                  <a:lnTo>
                    <a:pt x="88432" y="679560"/>
                  </a:lnTo>
                  <a:cubicBezTo>
                    <a:pt x="39592" y="679560"/>
                    <a:pt x="0" y="639968"/>
                    <a:pt x="0" y="591128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922307" cy="793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58766" y="5920546"/>
            <a:ext cx="3501883" cy="2580203"/>
            <a:chOff x="0" y="0"/>
            <a:chExt cx="922307" cy="6795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2307" cy="679560"/>
            </a:xfrm>
            <a:custGeom>
              <a:avLst/>
              <a:gdLst/>
              <a:ahLst/>
              <a:cxnLst/>
              <a:rect l="l" t="t" r="r" b="b"/>
              <a:pathLst>
                <a:path w="922307" h="679560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591128"/>
                  </a:lnTo>
                  <a:cubicBezTo>
                    <a:pt x="922307" y="639968"/>
                    <a:pt x="882715" y="679560"/>
                    <a:pt x="833875" y="679560"/>
                  </a:cubicBezTo>
                  <a:lnTo>
                    <a:pt x="88432" y="679560"/>
                  </a:lnTo>
                  <a:cubicBezTo>
                    <a:pt x="39592" y="679560"/>
                    <a:pt x="0" y="639968"/>
                    <a:pt x="0" y="591128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922307" cy="793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6275" y="5920546"/>
            <a:ext cx="3501883" cy="2580203"/>
            <a:chOff x="0" y="0"/>
            <a:chExt cx="922307" cy="679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2307" cy="679560"/>
            </a:xfrm>
            <a:custGeom>
              <a:avLst/>
              <a:gdLst/>
              <a:ahLst/>
              <a:cxnLst/>
              <a:rect l="l" t="t" r="r" b="b"/>
              <a:pathLst>
                <a:path w="922307" h="679560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591128"/>
                  </a:lnTo>
                  <a:cubicBezTo>
                    <a:pt x="922307" y="639968"/>
                    <a:pt x="882715" y="679560"/>
                    <a:pt x="833875" y="679560"/>
                  </a:cubicBezTo>
                  <a:lnTo>
                    <a:pt x="88432" y="679560"/>
                  </a:lnTo>
                  <a:cubicBezTo>
                    <a:pt x="39592" y="679560"/>
                    <a:pt x="0" y="639968"/>
                    <a:pt x="0" y="591128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922307" cy="793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847110" y="5920546"/>
            <a:ext cx="3501883" cy="2580203"/>
            <a:chOff x="0" y="0"/>
            <a:chExt cx="922307" cy="6795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2307" cy="679560"/>
            </a:xfrm>
            <a:custGeom>
              <a:avLst/>
              <a:gdLst/>
              <a:ahLst/>
              <a:cxnLst/>
              <a:rect l="l" t="t" r="r" b="b"/>
              <a:pathLst>
                <a:path w="922307" h="679560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591128"/>
                  </a:lnTo>
                  <a:cubicBezTo>
                    <a:pt x="922307" y="639968"/>
                    <a:pt x="882715" y="679560"/>
                    <a:pt x="833875" y="679560"/>
                  </a:cubicBezTo>
                  <a:lnTo>
                    <a:pt x="88432" y="679560"/>
                  </a:lnTo>
                  <a:cubicBezTo>
                    <a:pt x="39592" y="679560"/>
                    <a:pt x="0" y="639968"/>
                    <a:pt x="0" y="591128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22307" cy="793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538810" y="3044881"/>
            <a:ext cx="9451085" cy="2421841"/>
          </a:xfrm>
          <a:custGeom>
            <a:avLst/>
            <a:gdLst/>
            <a:ahLst/>
            <a:cxnLst/>
            <a:rect l="l" t="t" r="r" b="b"/>
            <a:pathLst>
              <a:path w="9451085" h="2421841">
                <a:moveTo>
                  <a:pt x="0" y="0"/>
                </a:moveTo>
                <a:lnTo>
                  <a:pt x="9451085" y="0"/>
                </a:lnTo>
                <a:lnTo>
                  <a:pt x="9451085" y="2421840"/>
                </a:lnTo>
                <a:lnTo>
                  <a:pt x="0" y="242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TextBox 19"/>
          <p:cNvSpPr txBox="1"/>
          <p:nvPr/>
        </p:nvSpPr>
        <p:spPr>
          <a:xfrm>
            <a:off x="4321480" y="1812197"/>
            <a:ext cx="9329590" cy="399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spc="240" dirty="0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TRUSTED BY DENTAL PROFESSIONALS WORLDWIDE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40015" y="6641561"/>
            <a:ext cx="2912720" cy="11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Dental Advisor Top Award Winner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341467" y="6651086"/>
            <a:ext cx="2912720" cy="110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499" b="1" spc="149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Dentistry Today – Readers’ Choice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95456" y="6641561"/>
            <a:ext cx="2912720" cy="11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Catapult – trusted by experts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95911" y="6641561"/>
            <a:ext cx="3548439" cy="11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CD1140"/>
                </a:solidFill>
                <a:latin typeface="Inter Bold"/>
                <a:ea typeface="Inter Bold"/>
                <a:cs typeface="Inter Bold"/>
                <a:sym typeface="Inter Bold"/>
              </a:rPr>
              <a:t> →</a:t>
            </a:r>
          </a:p>
          <a:p>
            <a:pPr algn="l">
              <a:lnSpc>
                <a:spcPts val="2816"/>
              </a:lnSpc>
            </a:pPr>
            <a:r>
              <a:rPr lang="en-US" sz="2200" b="1" spc="13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Top 100 Dental Products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25" name="Group 25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w7cOAPVVTJY&amp;t=6s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1580" b="-1580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w7cOAPVVTJY&amp;t=6s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w7cOAPVVTJY&amp;t=6s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See it in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12190" y="2756915"/>
            <a:ext cx="6716178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WATCH HOW CALAJECT WORKS IN PRACTICE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7042" y="6797319"/>
            <a:ext cx="1912663" cy="191266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592" y="4108615"/>
            <a:ext cx="147274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Experience the difference with  CALAJECT     </a:t>
            </a: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>
            <a:off x="5578673" y="533983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6302150" y="5716982"/>
            <a:ext cx="5683700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A SMARTER, GENTLER WAY TO INJECT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37415" y="3969868"/>
            <a:ext cx="49872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552780" y="2073531"/>
            <a:ext cx="6246782" cy="624678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0764" r="-32058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is CALAJECT?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088407"/>
            <a:ext cx="7671109" cy="317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computer-controlled local anesthesia system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designed to deliver smooth, precise and comfortable injections.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system controls the flow rate of the anesthetic,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ensuring a gentle and consistent delivery every time.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230075" y="3823965"/>
            <a:ext cx="3501883" cy="4815219"/>
            <a:chOff x="0" y="0"/>
            <a:chExt cx="922307" cy="12682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0583" y="3823965"/>
            <a:ext cx="3501883" cy="4815219"/>
            <a:chOff x="0" y="0"/>
            <a:chExt cx="922307" cy="12682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88093" y="3823965"/>
            <a:ext cx="3501883" cy="4815219"/>
            <a:chOff x="0" y="0"/>
            <a:chExt cx="922307" cy="1268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15602" y="3823965"/>
            <a:ext cx="3501883" cy="4815219"/>
            <a:chOff x="0" y="0"/>
            <a:chExt cx="922307" cy="12682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266503" y="4283487"/>
            <a:ext cx="1145063" cy="1158092"/>
          </a:xfrm>
          <a:custGeom>
            <a:avLst/>
            <a:gdLst/>
            <a:ahLst/>
            <a:cxnLst/>
            <a:rect l="l" t="t" r="r" b="b"/>
            <a:pathLst>
              <a:path w="1145063" h="1158092">
                <a:moveTo>
                  <a:pt x="0" y="0"/>
                </a:moveTo>
                <a:lnTo>
                  <a:pt x="1145063" y="0"/>
                </a:lnTo>
                <a:lnTo>
                  <a:pt x="1145063" y="1158092"/>
                </a:lnTo>
                <a:lnTo>
                  <a:pt x="0" y="11580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6266527" y="4378527"/>
            <a:ext cx="1094732" cy="1094732"/>
          </a:xfrm>
          <a:custGeom>
            <a:avLst/>
            <a:gdLst/>
            <a:ahLst/>
            <a:cxnLst/>
            <a:rect l="l" t="t" r="r" b="b"/>
            <a:pathLst>
              <a:path w="1094732" h="1094732">
                <a:moveTo>
                  <a:pt x="0" y="0"/>
                </a:moveTo>
                <a:lnTo>
                  <a:pt x="1094732" y="0"/>
                </a:lnTo>
                <a:lnTo>
                  <a:pt x="1094732" y="1094732"/>
                </a:lnTo>
                <a:lnTo>
                  <a:pt x="0" y="10947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Freeform 20"/>
          <p:cNvSpPr/>
          <p:nvPr/>
        </p:nvSpPr>
        <p:spPr>
          <a:xfrm>
            <a:off x="2496066" y="4315167"/>
            <a:ext cx="969902" cy="1158092"/>
          </a:xfrm>
          <a:custGeom>
            <a:avLst/>
            <a:gdLst/>
            <a:ahLst/>
            <a:cxnLst/>
            <a:rect l="l" t="t" r="r" b="b"/>
            <a:pathLst>
              <a:path w="969902" h="1158092">
                <a:moveTo>
                  <a:pt x="0" y="0"/>
                </a:moveTo>
                <a:lnTo>
                  <a:pt x="969901" y="0"/>
                </a:lnTo>
                <a:lnTo>
                  <a:pt x="969901" y="1158092"/>
                </a:lnTo>
                <a:lnTo>
                  <a:pt x="0" y="11580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21"/>
          <p:cNvSpPr/>
          <p:nvPr/>
        </p:nvSpPr>
        <p:spPr>
          <a:xfrm>
            <a:off x="14190176" y="4397577"/>
            <a:ext cx="1155390" cy="1094732"/>
          </a:xfrm>
          <a:custGeom>
            <a:avLst/>
            <a:gdLst/>
            <a:ahLst/>
            <a:cxnLst/>
            <a:rect l="l" t="t" r="r" b="b"/>
            <a:pathLst>
              <a:path w="1155390" h="1094732">
                <a:moveTo>
                  <a:pt x="0" y="0"/>
                </a:moveTo>
                <a:lnTo>
                  <a:pt x="1155390" y="0"/>
                </a:lnTo>
                <a:lnTo>
                  <a:pt x="1155390" y="1094732"/>
                </a:lnTo>
                <a:lnTo>
                  <a:pt x="0" y="10947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TextBox 22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Why it matters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05246" y="2788286"/>
            <a:ext cx="8243792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BETTER EXPERIENCE FOR BOTH PATIENT AND DENTIST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6749" y="5759009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Less pain &amp; discomfort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57533" y="5759009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Reduced patient anxiety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11521" y="5759009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Full control &amp; precision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76742" y="5759009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Less strain for the dentist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5440" y="6772616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Slow, controlled flow reduces pressure in the tissue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27992" y="6772616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Gentler injections create a more relaxed experience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81980" y="6772616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Reproducible injections with consistent results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47201" y="6772616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Reduced stress on hand, wrist and shoulder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33" name="Group 33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-874653" y="2658196"/>
            <a:ext cx="7671742" cy="5699497"/>
          </a:xfrm>
          <a:custGeom>
            <a:avLst/>
            <a:gdLst/>
            <a:ahLst/>
            <a:cxnLst/>
            <a:rect l="l" t="t" r="r" b="b"/>
            <a:pathLst>
              <a:path w="7671742" h="5699497">
                <a:moveTo>
                  <a:pt x="0" y="0"/>
                </a:moveTo>
                <a:lnTo>
                  <a:pt x="7671742" y="0"/>
                </a:lnTo>
                <a:lnTo>
                  <a:pt x="7671742" y="5699497"/>
                </a:lnTo>
                <a:lnTo>
                  <a:pt x="0" y="569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4338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8886304" y="5371380"/>
            <a:ext cx="8234781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Computer-controlled flow rate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Automatic aspiration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</a:t>
            </a: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Smooth and gentle injection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</a:t>
            </a: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 manual force needed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Consistent and predictable performance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86304" y="2562946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Key benefits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6304" y="4179889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Designed for precision, comfort and control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3464049" y="3881115"/>
            <a:ext cx="3501883" cy="4130302"/>
            <a:chOff x="0" y="0"/>
            <a:chExt cx="922307" cy="10878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94558" y="3881115"/>
            <a:ext cx="3501883" cy="4130302"/>
            <a:chOff x="0" y="0"/>
            <a:chExt cx="922307" cy="10878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322067" y="3881115"/>
            <a:ext cx="3501883" cy="4130302"/>
            <a:chOff x="0" y="0"/>
            <a:chExt cx="922307" cy="1087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2307" cy="1087816"/>
            </a:xfrm>
            <a:custGeom>
              <a:avLst/>
              <a:gdLst/>
              <a:ahLst/>
              <a:cxnLst/>
              <a:rect l="l" t="t" r="r" b="b"/>
              <a:pathLst>
                <a:path w="922307" h="108781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999385"/>
                  </a:lnTo>
                  <a:cubicBezTo>
                    <a:pt x="922307" y="1048224"/>
                    <a:pt x="882715" y="1087816"/>
                    <a:pt x="833875" y="1087816"/>
                  </a:cubicBezTo>
                  <a:lnTo>
                    <a:pt x="88432" y="1087816"/>
                  </a:lnTo>
                  <a:cubicBezTo>
                    <a:pt x="39592" y="1087816"/>
                    <a:pt x="0" y="1048224"/>
                    <a:pt x="0" y="999385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922307" cy="1202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How it works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9351" y="2832647"/>
            <a:ext cx="5385197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THREE INTELLIGENT PROGRAMS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34138" y="4738179"/>
            <a:ext cx="2912720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Precision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35590" y="4738179"/>
            <a:ext cx="2912720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 Infiltration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89579" y="4738179"/>
            <a:ext cx="2912720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Nerve blocks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34138" y="5268405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Slow flow for intraligamental and palatal injections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87019" y="5268405"/>
            <a:ext cx="2713962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Automatic flow increase for smooth injections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89579" y="5268405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Flexible speed control for advanced procedures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24" name="Group 2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-874653" y="2658196"/>
            <a:ext cx="7671742" cy="5699497"/>
          </a:xfrm>
          <a:custGeom>
            <a:avLst/>
            <a:gdLst/>
            <a:ahLst/>
            <a:cxnLst/>
            <a:rect l="l" t="t" r="r" b="b"/>
            <a:pathLst>
              <a:path w="7671742" h="5699497">
                <a:moveTo>
                  <a:pt x="0" y="0"/>
                </a:moveTo>
                <a:lnTo>
                  <a:pt x="7671742" y="0"/>
                </a:lnTo>
                <a:lnTo>
                  <a:pt x="7671742" y="5699497"/>
                </a:lnTo>
                <a:lnTo>
                  <a:pt x="0" y="569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4338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8886304" y="5371380"/>
            <a:ext cx="8234781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Computer-controlled flow rate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Automatic aspiration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</a:t>
            </a: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Smooth and gentle injection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→ </a:t>
            </a: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 manual force needed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Consistent and predictable performance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86304" y="2562946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Key benefits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6304" y="4179889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Designed for precision, comfort and control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801940" y="2658196"/>
            <a:ext cx="5246370" cy="5246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4898" r="-45374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86304" y="5371380"/>
            <a:ext cx="8234781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Hold pedal down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Injects slowly approx. 0.006 ml/sec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Optional speed increase to 0.009 ml/sec by quick tap 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Aspirates whenever pedal is released (=anti-drip)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86304" y="2562946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Program 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86304" y="4268911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Intraligamental and palatal injections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778346" y="2658196"/>
            <a:ext cx="5246370" cy="5246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86304" y="5371380"/>
            <a:ext cx="8234781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Hold pedal down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This program runs a fixed sequence: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10 sec slowly→gradual speed increase to 0.03 ml/sec.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Aspirates whenever pedal is released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86304" y="2562946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Program II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86304" y="4268911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Infiltrations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754751" y="2658196"/>
            <a:ext cx="5246370" cy="5246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8856" r="-41237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86304" y="5384119"/>
            <a:ext cx="8830536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Hold pedal down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Flexible program = operator activates speed increase himself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10 sec slowly → gradual speed increase to 0.04 ml/sec.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→ Aspirates whenever pedal is released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86304" y="2562946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Program III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86304" y="4268911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Nerve blocks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701</Words>
  <Application>Microsoft Office PowerPoint</Application>
  <PresentationFormat>Brugerdefineret</PresentationFormat>
  <Paragraphs>139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Inter</vt:lpstr>
      <vt:lpstr>Calibri</vt:lpstr>
      <vt:lpstr>Arial</vt:lpstr>
      <vt:lpstr>Inter Bold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Rønvig Training - CALAJECT</dc:title>
  <dc:creator>Bruger</dc:creator>
  <cp:lastModifiedBy>Susanne Valentin</cp:lastModifiedBy>
  <cp:revision>2</cp:revision>
  <dcterms:created xsi:type="dcterms:W3CDTF">2006-08-16T00:00:00Z</dcterms:created>
  <dcterms:modified xsi:type="dcterms:W3CDTF">2026-05-26T17:17:20Z</dcterms:modified>
  <dc:identifier>DAHFg_qbzb4</dc:identifier>
</cp:coreProperties>
</file>