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Inter" panose="020B0604020202020204" charset="0"/>
      <p:regular r:id="rId34"/>
    </p:embeddedFont>
    <p:embeddedFont>
      <p:font typeface="Inter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8a1GlbQG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nvig.com/en/vare/cartridge-barrel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sv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AvAfsTov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7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1.sv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Hl8XfLYE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953766" y="2991960"/>
            <a:ext cx="3714455" cy="3714455"/>
          </a:xfrm>
          <a:custGeom>
            <a:avLst/>
            <a:gdLst/>
            <a:ahLst/>
            <a:cxnLst/>
            <a:rect l="l" t="t" r="r" b="b"/>
            <a:pathLst>
              <a:path w="3714455" h="3714455">
                <a:moveTo>
                  <a:pt x="0" y="0"/>
                </a:moveTo>
                <a:lnTo>
                  <a:pt x="3714455" y="0"/>
                </a:lnTo>
                <a:lnTo>
                  <a:pt x="3714455" y="3714455"/>
                </a:lnTo>
                <a:lnTo>
                  <a:pt x="0" y="371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Freeform 14"/>
          <p:cNvSpPr/>
          <p:nvPr/>
        </p:nvSpPr>
        <p:spPr>
          <a:xfrm>
            <a:off x="3096174" y="4347663"/>
            <a:ext cx="5568882" cy="4176662"/>
          </a:xfrm>
          <a:custGeom>
            <a:avLst/>
            <a:gdLst/>
            <a:ahLst/>
            <a:cxnLst/>
            <a:rect l="l" t="t" r="r" b="b"/>
            <a:pathLst>
              <a:path w="5568882" h="4176662">
                <a:moveTo>
                  <a:pt x="0" y="0"/>
                </a:moveTo>
                <a:lnTo>
                  <a:pt x="5568882" y="0"/>
                </a:lnTo>
                <a:lnTo>
                  <a:pt x="5568882" y="4176661"/>
                </a:lnTo>
                <a:lnTo>
                  <a:pt x="0" y="4176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5" name="Freeform 15"/>
          <p:cNvSpPr/>
          <p:nvPr/>
        </p:nvSpPr>
        <p:spPr>
          <a:xfrm>
            <a:off x="1770993" y="2991960"/>
            <a:ext cx="6827131" cy="4557110"/>
          </a:xfrm>
          <a:custGeom>
            <a:avLst/>
            <a:gdLst/>
            <a:ahLst/>
            <a:cxnLst/>
            <a:rect l="l" t="t" r="r" b="b"/>
            <a:pathLst>
              <a:path w="6827131" h="4557110">
                <a:moveTo>
                  <a:pt x="0" y="0"/>
                </a:moveTo>
                <a:lnTo>
                  <a:pt x="6827131" y="0"/>
                </a:lnTo>
                <a:lnTo>
                  <a:pt x="6827131" y="4557111"/>
                </a:lnTo>
                <a:lnTo>
                  <a:pt x="0" y="4557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Freeform 16"/>
          <p:cNvSpPr/>
          <p:nvPr/>
        </p:nvSpPr>
        <p:spPr>
          <a:xfrm rot="480596">
            <a:off x="343234" y="2405393"/>
            <a:ext cx="4622336" cy="3466752"/>
          </a:xfrm>
          <a:custGeom>
            <a:avLst/>
            <a:gdLst/>
            <a:ahLst/>
            <a:cxnLst/>
            <a:rect l="l" t="t" r="r" b="b"/>
            <a:pathLst>
              <a:path w="4622336" h="3466752">
                <a:moveTo>
                  <a:pt x="0" y="0"/>
                </a:moveTo>
                <a:lnTo>
                  <a:pt x="4622336" y="0"/>
                </a:lnTo>
                <a:lnTo>
                  <a:pt x="4622336" y="3466752"/>
                </a:lnTo>
                <a:lnTo>
                  <a:pt x="0" y="3466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TextBox 17"/>
          <p:cNvSpPr txBox="1"/>
          <p:nvPr/>
        </p:nvSpPr>
        <p:spPr>
          <a:xfrm>
            <a:off x="8886304" y="5374822"/>
            <a:ext cx="8234781" cy="186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world of ASPIJECTs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dental local anaesthesia</a:t>
            </a: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86304" y="3754572"/>
            <a:ext cx="3792569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54789" y="3837461"/>
            <a:ext cx="428062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ASPIJECT   PASSIVE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868" y="4783589"/>
            <a:ext cx="8234781" cy="280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first ASPIJECT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ASPIJECT was introduced in 1981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original ASPIJECT dental cartridge syringe was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developed by Rønvig in collaboration with Dr. odont. h.c.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Hans Evers, Sweden.</a:t>
            </a:r>
          </a:p>
          <a:p>
            <a:pPr algn="l">
              <a:lnSpc>
                <a:spcPts val="5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463421">
            <a:off x="9202326" y="1939202"/>
            <a:ext cx="8687256" cy="6515442"/>
          </a:xfrm>
          <a:custGeom>
            <a:avLst/>
            <a:gdLst/>
            <a:ahLst/>
            <a:cxnLst/>
            <a:rect l="l" t="t" r="r" b="b"/>
            <a:pathLst>
              <a:path w="8687256" h="6515442">
                <a:moveTo>
                  <a:pt x="0" y="0"/>
                </a:moveTo>
                <a:lnTo>
                  <a:pt x="8687256" y="0"/>
                </a:lnTo>
                <a:lnTo>
                  <a:pt x="8687256" y="6515442"/>
                </a:lnTo>
                <a:lnTo>
                  <a:pt x="0" y="6515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TextBox 16"/>
          <p:cNvSpPr txBox="1"/>
          <p:nvPr/>
        </p:nvSpPr>
        <p:spPr>
          <a:xfrm>
            <a:off x="6977735" y="2160569"/>
            <a:ext cx="306992" cy="38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592982" y="2651562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389149" y="3293070"/>
            <a:ext cx="2561983" cy="1175222"/>
          </a:xfrm>
          <a:custGeom>
            <a:avLst/>
            <a:gdLst/>
            <a:ahLst/>
            <a:cxnLst/>
            <a:rect l="l" t="t" r="r" b="b"/>
            <a:pathLst>
              <a:path w="2561983" h="1175222">
                <a:moveTo>
                  <a:pt x="0" y="0"/>
                </a:moveTo>
                <a:lnTo>
                  <a:pt x="2561982" y="0"/>
                </a:lnTo>
                <a:lnTo>
                  <a:pt x="2561982" y="1175221"/>
                </a:lnTo>
                <a:lnTo>
                  <a:pt x="0" y="1175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>
            <a:off x="13389149" y="4830505"/>
            <a:ext cx="2561983" cy="1433770"/>
          </a:xfrm>
          <a:custGeom>
            <a:avLst/>
            <a:gdLst/>
            <a:ahLst/>
            <a:cxnLst/>
            <a:rect l="l" t="t" r="r" b="b"/>
            <a:pathLst>
              <a:path w="2561983" h="1433770">
                <a:moveTo>
                  <a:pt x="0" y="0"/>
                </a:moveTo>
                <a:lnTo>
                  <a:pt x="2561982" y="0"/>
                </a:lnTo>
                <a:lnTo>
                  <a:pt x="2561982" y="1433770"/>
                </a:lnTo>
                <a:lnTo>
                  <a:pt x="0" y="1433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13389149" y="6609271"/>
            <a:ext cx="2620455" cy="1282180"/>
          </a:xfrm>
          <a:custGeom>
            <a:avLst/>
            <a:gdLst/>
            <a:ahLst/>
            <a:cxnLst/>
            <a:rect l="l" t="t" r="r" b="b"/>
            <a:pathLst>
              <a:path w="2620455" h="1282180">
                <a:moveTo>
                  <a:pt x="0" y="0"/>
                </a:moveTo>
                <a:lnTo>
                  <a:pt x="2620455" y="0"/>
                </a:lnTo>
                <a:lnTo>
                  <a:pt x="2620455" y="1282180"/>
                </a:lnTo>
                <a:lnTo>
                  <a:pt x="0" y="1282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TextBox 20"/>
          <p:cNvSpPr txBox="1"/>
          <p:nvPr/>
        </p:nvSpPr>
        <p:spPr>
          <a:xfrm>
            <a:off x="1775868" y="2070074"/>
            <a:ext cx="78253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load ASPIJECT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Quick and simple preparation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68123" y="5647246"/>
            <a:ext cx="7125584" cy="180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Attach the needle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before inserting the cartridge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Insert the cartridge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by the rear first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Push the cartridge forward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before injection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Ensure correct needle positioning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9992778" y="1803146"/>
            <a:ext cx="4218220" cy="8838023"/>
            <a:chOff x="0" y="0"/>
            <a:chExt cx="1110971" cy="23277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0971" cy="2327710"/>
            </a:xfrm>
            <a:custGeom>
              <a:avLst/>
              <a:gdLst/>
              <a:ahLst/>
              <a:cxnLst/>
              <a:rect l="l" t="t" r="r" b="b"/>
              <a:pathLst>
                <a:path w="1110971" h="2327710">
                  <a:moveTo>
                    <a:pt x="73414" y="0"/>
                  </a:moveTo>
                  <a:lnTo>
                    <a:pt x="1037557" y="0"/>
                  </a:lnTo>
                  <a:cubicBezTo>
                    <a:pt x="1078103" y="0"/>
                    <a:pt x="1110971" y="32869"/>
                    <a:pt x="1110971" y="73414"/>
                  </a:cubicBezTo>
                  <a:lnTo>
                    <a:pt x="1110971" y="2254296"/>
                  </a:lnTo>
                  <a:cubicBezTo>
                    <a:pt x="1110971" y="2294841"/>
                    <a:pt x="1078103" y="2327710"/>
                    <a:pt x="1037557" y="2327710"/>
                  </a:cubicBezTo>
                  <a:lnTo>
                    <a:pt x="73414" y="2327710"/>
                  </a:lnTo>
                  <a:cubicBezTo>
                    <a:pt x="32869" y="2327710"/>
                    <a:pt x="0" y="2294841"/>
                    <a:pt x="0" y="2254296"/>
                  </a:cubicBezTo>
                  <a:lnTo>
                    <a:pt x="0" y="73414"/>
                  </a:lnTo>
                  <a:cubicBezTo>
                    <a:pt x="0" y="32869"/>
                    <a:pt x="32869" y="0"/>
                    <a:pt x="73414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110971" cy="2442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unload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Quick removal and cartridge replacement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8799" y="4648473"/>
            <a:ext cx="7392637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Slide the cartridge back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from the needle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Invert the syringe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Remove the cartridge safely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18672" y="6184058"/>
            <a:ext cx="3759377" cy="2177688"/>
          </a:xfrm>
          <a:custGeom>
            <a:avLst/>
            <a:gdLst/>
            <a:ahLst/>
            <a:cxnLst/>
            <a:rect l="l" t="t" r="r" b="b"/>
            <a:pathLst>
              <a:path w="3759377" h="2177688">
                <a:moveTo>
                  <a:pt x="0" y="0"/>
                </a:moveTo>
                <a:lnTo>
                  <a:pt x="3759378" y="0"/>
                </a:lnTo>
                <a:lnTo>
                  <a:pt x="3759378" y="2177688"/>
                </a:lnTo>
                <a:lnTo>
                  <a:pt x="0" y="2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 rot="-2775261" flipH="1">
            <a:off x="5426683" y="440089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686905" y="0"/>
                </a:moveTo>
                <a:lnTo>
                  <a:pt x="0" y="0"/>
                </a:lnTo>
                <a:lnTo>
                  <a:pt x="0" y="1485202"/>
                </a:lnTo>
                <a:lnTo>
                  <a:pt x="686905" y="1485202"/>
                </a:lnTo>
                <a:lnTo>
                  <a:pt x="6869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4" name="Group 14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5" name="Group 15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ww8a1GlbQGk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1957" b="-1957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ww8a1GlbQGk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ww8a1GlbQGk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84181" y="2846066"/>
            <a:ext cx="5919639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ASPIJECT WORKS IN PRACTICE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812" y="6828156"/>
            <a:ext cx="1912663" cy="191266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-98233" y="2185505"/>
            <a:ext cx="9425567" cy="6291566"/>
          </a:xfrm>
          <a:custGeom>
            <a:avLst/>
            <a:gdLst/>
            <a:ahLst/>
            <a:cxnLst/>
            <a:rect l="l" t="t" r="r" b="b"/>
            <a:pathLst>
              <a:path w="9425567" h="6291566">
                <a:moveTo>
                  <a:pt x="0" y="0"/>
                </a:moveTo>
                <a:lnTo>
                  <a:pt x="9425567" y="0"/>
                </a:lnTo>
                <a:lnTo>
                  <a:pt x="9425567" y="6291566"/>
                </a:lnTo>
                <a:lnTo>
                  <a:pt x="0" y="629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8886304" y="5374822"/>
            <a:ext cx="8234781" cy="138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Injection syringe with extra powerful aspiration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Achieve an extra aspiration option with ASPIJECT® PLUS - independant of cartridge brand used.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6304" y="3754572"/>
            <a:ext cx="6219676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  PLUS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4789" y="3837461"/>
            <a:ext cx="428057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3157053" y="2445885"/>
            <a:ext cx="3224818" cy="5744141"/>
            <a:chOff x="0" y="0"/>
            <a:chExt cx="1126985" cy="2007419"/>
          </a:xfrm>
        </p:grpSpPr>
        <p:sp>
          <p:nvSpPr>
            <p:cNvPr id="14" name="Freeform 14"/>
            <p:cNvSpPr/>
            <p:nvPr/>
          </p:nvSpPr>
          <p:spPr>
            <a:xfrm rot="5400000" flipH="1">
              <a:off x="-440217" y="440217"/>
              <a:ext cx="2007419" cy="1126985"/>
            </a:xfrm>
            <a:custGeom>
              <a:avLst/>
              <a:gdLst/>
              <a:ahLst/>
              <a:cxnLst/>
              <a:rect l="l" t="t" r="r" b="b"/>
              <a:pathLst>
                <a:path w="2007419" h="1126985">
                  <a:moveTo>
                    <a:pt x="2007419" y="1030956"/>
                  </a:moveTo>
                  <a:lnTo>
                    <a:pt x="2007419" y="96029"/>
                  </a:lnTo>
                  <a:cubicBezTo>
                    <a:pt x="2007419" y="42994"/>
                    <a:pt x="1964425" y="0"/>
                    <a:pt x="1911390" y="0"/>
                  </a:cubicBezTo>
                  <a:lnTo>
                    <a:pt x="96029" y="0"/>
                  </a:lnTo>
                  <a:cubicBezTo>
                    <a:pt x="70560" y="0"/>
                    <a:pt x="46135" y="10117"/>
                    <a:pt x="28126" y="28126"/>
                  </a:cubicBezTo>
                  <a:cubicBezTo>
                    <a:pt x="10117" y="46135"/>
                    <a:pt x="0" y="70561"/>
                    <a:pt x="0" y="96029"/>
                  </a:cubicBezTo>
                  <a:lnTo>
                    <a:pt x="0" y="1030956"/>
                  </a:lnTo>
                  <a:cubicBezTo>
                    <a:pt x="0" y="1056425"/>
                    <a:pt x="10117" y="1080850"/>
                    <a:pt x="28126" y="1098859"/>
                  </a:cubicBezTo>
                  <a:cubicBezTo>
                    <a:pt x="46135" y="1116868"/>
                    <a:pt x="70560" y="1126985"/>
                    <a:pt x="96029" y="1126985"/>
                  </a:cubicBezTo>
                  <a:lnTo>
                    <a:pt x="1911390" y="1126985"/>
                  </a:lnTo>
                  <a:cubicBezTo>
                    <a:pt x="1936859" y="1126985"/>
                    <a:pt x="1961284" y="1116868"/>
                    <a:pt x="1979293" y="1098859"/>
                  </a:cubicBezTo>
                  <a:cubicBezTo>
                    <a:pt x="1997302" y="1080850"/>
                    <a:pt x="2007419" y="1056425"/>
                    <a:pt x="2007419" y="1030956"/>
                  </a:cubicBezTo>
                  <a:close/>
                </a:path>
              </a:pathLst>
            </a:custGeom>
            <a:blipFill>
              <a:blip r:embed="rId3"/>
              <a:stretch>
                <a:fillRect l="-4171" r="-2763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47736" y="3343758"/>
            <a:ext cx="2239351" cy="22393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44351" t="-85044" r="-93548" b="-152856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Extra Aspiration Power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75868" y="4206259"/>
            <a:ext cx="9984493" cy="472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Self-aspirating without pullback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Independent aspiration mechanism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Overcomes variations in rubber stopper friction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Activated via aspiration disc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Consistent and visible aspiration feedback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ASPIJECT® PLUS features an extra aspiration possibility which is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completely independent of the elastic properties and friction of the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rubber plunger. By pressing the aspiration disc, a very clear aspiration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result is produced, regardless of used cartridge brand.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-766025" y="1851167"/>
            <a:ext cx="9802813" cy="7352110"/>
          </a:xfrm>
          <a:custGeom>
            <a:avLst/>
            <a:gdLst/>
            <a:ahLst/>
            <a:cxnLst/>
            <a:rect l="l" t="t" r="r" b="b"/>
            <a:pathLst>
              <a:path w="9802813" h="7352110">
                <a:moveTo>
                  <a:pt x="0" y="0"/>
                </a:moveTo>
                <a:lnTo>
                  <a:pt x="9802813" y="0"/>
                </a:lnTo>
                <a:lnTo>
                  <a:pt x="9802813" y="7352109"/>
                </a:lnTo>
                <a:lnTo>
                  <a:pt x="0" y="7352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8886304" y="5374822"/>
            <a:ext cx="8234781" cy="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Sterile Injection System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Specially designed for use during surgical procedures.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6304" y="3754572"/>
            <a:ext cx="5476429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  SIS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4789" y="3837461"/>
            <a:ext cx="428057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2240537" y="2431999"/>
            <a:ext cx="3224818" cy="5744141"/>
            <a:chOff x="0" y="0"/>
            <a:chExt cx="1126985" cy="2007419"/>
          </a:xfrm>
        </p:grpSpPr>
        <p:sp>
          <p:nvSpPr>
            <p:cNvPr id="14" name="Freeform 14"/>
            <p:cNvSpPr/>
            <p:nvPr/>
          </p:nvSpPr>
          <p:spPr>
            <a:xfrm rot="5400000" flipH="1">
              <a:off x="-440217" y="440217"/>
              <a:ext cx="2007419" cy="1126985"/>
            </a:xfrm>
            <a:custGeom>
              <a:avLst/>
              <a:gdLst/>
              <a:ahLst/>
              <a:cxnLst/>
              <a:rect l="l" t="t" r="r" b="b"/>
              <a:pathLst>
                <a:path w="2007419" h="1126985">
                  <a:moveTo>
                    <a:pt x="2007419" y="1030956"/>
                  </a:moveTo>
                  <a:lnTo>
                    <a:pt x="2007419" y="96029"/>
                  </a:lnTo>
                  <a:cubicBezTo>
                    <a:pt x="2007419" y="42994"/>
                    <a:pt x="1964425" y="0"/>
                    <a:pt x="1911390" y="0"/>
                  </a:cubicBezTo>
                  <a:lnTo>
                    <a:pt x="96029" y="0"/>
                  </a:lnTo>
                  <a:cubicBezTo>
                    <a:pt x="70560" y="0"/>
                    <a:pt x="46135" y="10117"/>
                    <a:pt x="28126" y="28126"/>
                  </a:cubicBezTo>
                  <a:cubicBezTo>
                    <a:pt x="10117" y="46135"/>
                    <a:pt x="0" y="70561"/>
                    <a:pt x="0" y="96029"/>
                  </a:cubicBezTo>
                  <a:lnTo>
                    <a:pt x="0" y="1030956"/>
                  </a:lnTo>
                  <a:cubicBezTo>
                    <a:pt x="0" y="1056425"/>
                    <a:pt x="10117" y="1080850"/>
                    <a:pt x="28126" y="1098859"/>
                  </a:cubicBezTo>
                  <a:cubicBezTo>
                    <a:pt x="46135" y="1116868"/>
                    <a:pt x="70560" y="1126985"/>
                    <a:pt x="96029" y="1126985"/>
                  </a:cubicBezTo>
                  <a:lnTo>
                    <a:pt x="1911390" y="1126985"/>
                  </a:lnTo>
                  <a:cubicBezTo>
                    <a:pt x="1936859" y="1126985"/>
                    <a:pt x="1961284" y="1116868"/>
                    <a:pt x="1979293" y="1098859"/>
                  </a:cubicBezTo>
                  <a:cubicBezTo>
                    <a:pt x="1997302" y="1080850"/>
                    <a:pt x="2007419" y="1056425"/>
                    <a:pt x="2007419" y="1030956"/>
                  </a:cubicBezTo>
                  <a:close/>
                </a:path>
              </a:pathLst>
            </a:custGeom>
            <a:blipFill>
              <a:blip r:embed="rId3"/>
              <a:stretch>
                <a:fillRect l="-4171" r="-2763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Self-Aspiration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206259"/>
            <a:ext cx="8234781" cy="169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Self-aspirating without pullback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Automatic aspiration occurs whenever the piston is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released.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1061733" y="2686954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ASPIJECT SIS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396759"/>
            <a:ext cx="8234781" cy="264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sterile injection system is obtained while the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cartridge is completely encapsulated in the sterile,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transparent cartridge barrel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</a:t>
            </a:r>
            <a:r>
              <a:rPr lang="en-US" sz="2000" u="sng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  <a:hlinkClick r:id="rId4" tooltip="https://ronvig.com/en/vare/cartridge-barrels/"/>
              </a:rPr>
              <a:t>cartridge barrels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are supplied in packs of three pcs.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Autoclavable at max. 135°/275°F.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Takes standard dental cartridges and needles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592982" y="2651562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142182" y="2010319"/>
            <a:ext cx="3354849" cy="2315989"/>
          </a:xfrm>
          <a:custGeom>
            <a:avLst/>
            <a:gdLst/>
            <a:ahLst/>
            <a:cxnLst/>
            <a:rect l="l" t="t" r="r" b="b"/>
            <a:pathLst>
              <a:path w="3354849" h="2315989">
                <a:moveTo>
                  <a:pt x="0" y="0"/>
                </a:moveTo>
                <a:lnTo>
                  <a:pt x="3354848" y="0"/>
                </a:lnTo>
                <a:lnTo>
                  <a:pt x="3354848" y="2315989"/>
                </a:lnTo>
                <a:lnTo>
                  <a:pt x="0" y="2315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>
            <a:off x="13335858" y="3916751"/>
            <a:ext cx="3161172" cy="2229170"/>
          </a:xfrm>
          <a:custGeom>
            <a:avLst/>
            <a:gdLst/>
            <a:ahLst/>
            <a:cxnLst/>
            <a:rect l="l" t="t" r="r" b="b"/>
            <a:pathLst>
              <a:path w="3161172" h="2229170">
                <a:moveTo>
                  <a:pt x="0" y="0"/>
                </a:moveTo>
                <a:lnTo>
                  <a:pt x="3161172" y="0"/>
                </a:lnTo>
                <a:lnTo>
                  <a:pt x="3161172" y="2229170"/>
                </a:lnTo>
                <a:lnTo>
                  <a:pt x="0" y="22291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1936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12554789" y="6546769"/>
            <a:ext cx="4434988" cy="1729912"/>
          </a:xfrm>
          <a:custGeom>
            <a:avLst/>
            <a:gdLst/>
            <a:ahLst/>
            <a:cxnLst/>
            <a:rect l="l" t="t" r="r" b="b"/>
            <a:pathLst>
              <a:path w="4434988" h="1729912">
                <a:moveTo>
                  <a:pt x="0" y="0"/>
                </a:moveTo>
                <a:lnTo>
                  <a:pt x="4434988" y="0"/>
                </a:lnTo>
                <a:lnTo>
                  <a:pt x="4434988" y="1729912"/>
                </a:lnTo>
                <a:lnTo>
                  <a:pt x="0" y="1729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TextBox 20"/>
          <p:cNvSpPr txBox="1"/>
          <p:nvPr/>
        </p:nvSpPr>
        <p:spPr>
          <a:xfrm>
            <a:off x="1775868" y="2070074"/>
            <a:ext cx="864569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load ASPIJECT SIS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Quick and safe preparation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68123" y="5647246"/>
            <a:ext cx="7125584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The non-sterile assistant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screws on needle while 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sterile surgeon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holds the barrel.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The non-sterile assistant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inserts the cartridge from the rear.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The sterile surgeon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screws on the barrel onto the sterile finger-grip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070074"/>
            <a:ext cx="1175640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ASPIJECT   variants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868" y="5269507"/>
            <a:ext cx="8505413" cy="2987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We offer ASPIJECT versions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→ ASPIJECT PASSIVE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→ ASPIJECT ACTIVE COMPACT - With Harpoon plunger tip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→ ASPIJECT ACTIVE COMPACT - With Threaded plunger tip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→ ASPIJECT PLUS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→ ASPIJECT SIS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5868" y="4088407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Let’s go into the world of ASPIJECT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1128772">
            <a:off x="11704020" y="3313532"/>
            <a:ext cx="3714455" cy="3714455"/>
          </a:xfrm>
          <a:custGeom>
            <a:avLst/>
            <a:gdLst/>
            <a:ahLst/>
            <a:cxnLst/>
            <a:rect l="l" t="t" r="r" b="b"/>
            <a:pathLst>
              <a:path w="3714455" h="3714455">
                <a:moveTo>
                  <a:pt x="0" y="0"/>
                </a:moveTo>
                <a:lnTo>
                  <a:pt x="3714454" y="0"/>
                </a:lnTo>
                <a:lnTo>
                  <a:pt x="3714454" y="3714455"/>
                </a:lnTo>
                <a:lnTo>
                  <a:pt x="0" y="371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Freeform 17"/>
          <p:cNvSpPr/>
          <p:nvPr/>
        </p:nvSpPr>
        <p:spPr>
          <a:xfrm rot="1128772">
            <a:off x="12224152" y="5251871"/>
            <a:ext cx="5568882" cy="4176662"/>
          </a:xfrm>
          <a:custGeom>
            <a:avLst/>
            <a:gdLst/>
            <a:ahLst/>
            <a:cxnLst/>
            <a:rect l="l" t="t" r="r" b="b"/>
            <a:pathLst>
              <a:path w="5568882" h="4176662">
                <a:moveTo>
                  <a:pt x="0" y="0"/>
                </a:moveTo>
                <a:lnTo>
                  <a:pt x="5568882" y="0"/>
                </a:lnTo>
                <a:lnTo>
                  <a:pt x="5568882" y="4176661"/>
                </a:lnTo>
                <a:lnTo>
                  <a:pt x="0" y="4176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 rot="1128772">
            <a:off x="11311997" y="3733969"/>
            <a:ext cx="6827131" cy="4557110"/>
          </a:xfrm>
          <a:custGeom>
            <a:avLst/>
            <a:gdLst/>
            <a:ahLst/>
            <a:cxnLst/>
            <a:rect l="l" t="t" r="r" b="b"/>
            <a:pathLst>
              <a:path w="6827131" h="4557110">
                <a:moveTo>
                  <a:pt x="0" y="0"/>
                </a:moveTo>
                <a:lnTo>
                  <a:pt x="6827132" y="0"/>
                </a:lnTo>
                <a:lnTo>
                  <a:pt x="6827132" y="4557110"/>
                </a:lnTo>
                <a:lnTo>
                  <a:pt x="0" y="4557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 rot="1609368">
            <a:off x="10384371" y="2391942"/>
            <a:ext cx="4622336" cy="3466752"/>
          </a:xfrm>
          <a:custGeom>
            <a:avLst/>
            <a:gdLst/>
            <a:ahLst/>
            <a:cxnLst/>
            <a:rect l="l" t="t" r="r" b="b"/>
            <a:pathLst>
              <a:path w="4622336" h="3466752">
                <a:moveTo>
                  <a:pt x="0" y="0"/>
                </a:moveTo>
                <a:lnTo>
                  <a:pt x="4622336" y="0"/>
                </a:lnTo>
                <a:lnTo>
                  <a:pt x="4622336" y="3466752"/>
                </a:lnTo>
                <a:lnTo>
                  <a:pt x="0" y="3466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TextBox 20"/>
          <p:cNvSpPr txBox="1"/>
          <p:nvPr/>
        </p:nvSpPr>
        <p:spPr>
          <a:xfrm rot="-1114158">
            <a:off x="10333755" y="4996071"/>
            <a:ext cx="3223376" cy="3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96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ASPIJECT ACTIVE COMPACT</a:t>
            </a:r>
          </a:p>
        </p:txBody>
      </p:sp>
      <p:sp>
        <p:nvSpPr>
          <p:cNvPr id="21" name="TextBox 21"/>
          <p:cNvSpPr txBox="1"/>
          <p:nvPr/>
        </p:nvSpPr>
        <p:spPr>
          <a:xfrm rot="-984737">
            <a:off x="10771178" y="3792119"/>
            <a:ext cx="2195121" cy="3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96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ASPIJECT PASSIVE</a:t>
            </a:r>
          </a:p>
        </p:txBody>
      </p:sp>
      <p:sp>
        <p:nvSpPr>
          <p:cNvPr id="22" name="TextBox 22"/>
          <p:cNvSpPr txBox="1"/>
          <p:nvPr/>
        </p:nvSpPr>
        <p:spPr>
          <a:xfrm rot="-1196798">
            <a:off x="12635991" y="5764430"/>
            <a:ext cx="1747072" cy="3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96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ASPIJECT PLUS</a:t>
            </a:r>
          </a:p>
        </p:txBody>
      </p:sp>
      <p:sp>
        <p:nvSpPr>
          <p:cNvPr id="23" name="TextBox 23"/>
          <p:cNvSpPr txBox="1"/>
          <p:nvPr/>
        </p:nvSpPr>
        <p:spPr>
          <a:xfrm rot="-1400224">
            <a:off x="13949620" y="6835748"/>
            <a:ext cx="1499061" cy="3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96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ASPIJECT SIS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20391" y="2098649"/>
            <a:ext cx="428057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1171941" y="1582295"/>
            <a:ext cx="7122409" cy="7122409"/>
          </a:xfrm>
          <a:custGeom>
            <a:avLst/>
            <a:gdLst/>
            <a:ahLst/>
            <a:cxnLst/>
            <a:rect l="l" t="t" r="r" b="b"/>
            <a:pathLst>
              <a:path w="7122409" h="7122409">
                <a:moveTo>
                  <a:pt x="0" y="0"/>
                </a:moveTo>
                <a:lnTo>
                  <a:pt x="7122410" y="0"/>
                </a:lnTo>
                <a:lnTo>
                  <a:pt x="7122410" y="7122410"/>
                </a:lnTo>
                <a:lnTo>
                  <a:pt x="0" y="7122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7" name="Group 7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-297221">
            <a:off x="3948059" y="5438581"/>
            <a:ext cx="2365489" cy="236548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 rot="-302191">
              <a:off x="-25" y="-25"/>
              <a:ext cx="812850" cy="812850"/>
            </a:xfrm>
            <a:custGeom>
              <a:avLst/>
              <a:gdLst/>
              <a:ahLst/>
              <a:cxnLst/>
              <a:rect l="l" t="t" r="r" b="b"/>
              <a:pathLst>
                <a:path w="812850" h="812850">
                  <a:moveTo>
                    <a:pt x="442103" y="1594"/>
                  </a:moveTo>
                  <a:cubicBezTo>
                    <a:pt x="218521" y="-18110"/>
                    <a:pt x="21299" y="147165"/>
                    <a:pt x="1594" y="370747"/>
                  </a:cubicBezTo>
                  <a:cubicBezTo>
                    <a:pt x="-18110" y="594329"/>
                    <a:pt x="147165" y="791551"/>
                    <a:pt x="370747" y="811256"/>
                  </a:cubicBezTo>
                  <a:cubicBezTo>
                    <a:pt x="594329" y="830960"/>
                    <a:pt x="791551" y="665685"/>
                    <a:pt x="811256" y="442103"/>
                  </a:cubicBezTo>
                  <a:cubicBezTo>
                    <a:pt x="830960" y="218521"/>
                    <a:pt x="665685" y="21299"/>
                    <a:pt x="442103" y="1594"/>
                  </a:cubicBezTo>
                  <a:close/>
                </a:path>
              </a:pathLst>
            </a:custGeom>
            <a:blipFill>
              <a:blip r:embed="rId4"/>
              <a:stretch>
                <a:fillRect t="-48648" r="-73390" b="-2474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86304" y="5336722"/>
            <a:ext cx="8234781" cy="250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 b="1" spc="149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With harpoon plunger tip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Cartridge syringe with active aspiration and unique ergonomic benefits</a:t>
            </a: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86304" y="3012841"/>
            <a:ext cx="6920061" cy="203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</a:t>
            </a:r>
          </a:p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ACTIVE COMPACT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75633" y="3145847"/>
            <a:ext cx="428062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Active Aspiration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5868" y="5450091"/>
            <a:ext cx="9750557" cy="1289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Active aspiration (pull-back) - only a slight pull-back is needed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ergonomic grip allows for a excellent control over the 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syringe during aspiration and injection.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Controlled aspiration with in every injection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95441" y="2993843"/>
            <a:ext cx="4579814" cy="45798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 rot="-960327">
              <a:off x="-105" y="-105"/>
              <a:ext cx="813010" cy="813010"/>
            </a:xfrm>
            <a:custGeom>
              <a:avLst/>
              <a:gdLst/>
              <a:ahLst/>
              <a:cxnLst/>
              <a:rect l="l" t="t" r="r" b="b"/>
              <a:pathLst>
                <a:path w="813010" h="813010">
                  <a:moveTo>
                    <a:pt x="518561" y="15859"/>
                  </a:moveTo>
                  <a:cubicBezTo>
                    <a:pt x="302813" y="-46028"/>
                    <a:pt x="77746" y="78701"/>
                    <a:pt x="15859" y="294449"/>
                  </a:cubicBezTo>
                  <a:cubicBezTo>
                    <a:pt x="-46028" y="510197"/>
                    <a:pt x="78701" y="735264"/>
                    <a:pt x="294449" y="797151"/>
                  </a:cubicBezTo>
                  <a:cubicBezTo>
                    <a:pt x="510197" y="859038"/>
                    <a:pt x="735264" y="734309"/>
                    <a:pt x="797151" y="518561"/>
                  </a:cubicBezTo>
                  <a:cubicBezTo>
                    <a:pt x="859038" y="302813"/>
                    <a:pt x="734309" y="77746"/>
                    <a:pt x="518561" y="15859"/>
                  </a:cubicBezTo>
                  <a:close/>
                </a:path>
              </a:pathLst>
            </a:custGeom>
            <a:blipFill>
              <a:blip r:embed="rId3"/>
              <a:stretch>
                <a:fillRect l="-52358" r="-35434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>
            <a:off x="11037360" y="3067595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1775868" y="2070074"/>
            <a:ext cx="11801307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ASPIJECT ACTIVE COMPACT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With harpoon plunger tip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4515928"/>
            <a:ext cx="8234781" cy="26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Harpoon plunger tip for flat rubber stoppers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Compact design fitting all hand sizes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Smooth delivery: The frictionless movement of the piston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permits a smooth and steady delivery of the anesthetic,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enhancing tactile control and patient comfort.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159319" y="1764671"/>
            <a:ext cx="4446509" cy="10164096"/>
            <a:chOff x="0" y="0"/>
            <a:chExt cx="1171097" cy="2676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1097" cy="2676963"/>
            </a:xfrm>
            <a:custGeom>
              <a:avLst/>
              <a:gdLst/>
              <a:ahLst/>
              <a:cxnLst/>
              <a:rect l="l" t="t" r="r" b="b"/>
              <a:pathLst>
                <a:path w="1171097" h="2676963">
                  <a:moveTo>
                    <a:pt x="69645" y="0"/>
                  </a:moveTo>
                  <a:lnTo>
                    <a:pt x="1101452" y="0"/>
                  </a:lnTo>
                  <a:cubicBezTo>
                    <a:pt x="1119923" y="0"/>
                    <a:pt x="1137638" y="7338"/>
                    <a:pt x="1150699" y="20399"/>
                  </a:cubicBezTo>
                  <a:cubicBezTo>
                    <a:pt x="1163760" y="33459"/>
                    <a:pt x="1171097" y="51174"/>
                    <a:pt x="1171097" y="69645"/>
                  </a:cubicBezTo>
                  <a:lnTo>
                    <a:pt x="1171097" y="2607318"/>
                  </a:lnTo>
                  <a:cubicBezTo>
                    <a:pt x="1171097" y="2625789"/>
                    <a:pt x="1163760" y="2643504"/>
                    <a:pt x="1150699" y="2656565"/>
                  </a:cubicBezTo>
                  <a:cubicBezTo>
                    <a:pt x="1137638" y="2669626"/>
                    <a:pt x="1119923" y="2676963"/>
                    <a:pt x="1101452" y="2676963"/>
                  </a:cubicBezTo>
                  <a:lnTo>
                    <a:pt x="69645" y="2676963"/>
                  </a:lnTo>
                  <a:cubicBezTo>
                    <a:pt x="51174" y="2676963"/>
                    <a:pt x="33459" y="2669626"/>
                    <a:pt x="20399" y="2656565"/>
                  </a:cubicBezTo>
                  <a:cubicBezTo>
                    <a:pt x="7338" y="2643504"/>
                    <a:pt x="0" y="2625789"/>
                    <a:pt x="0" y="2607318"/>
                  </a:cubicBezTo>
                  <a:lnTo>
                    <a:pt x="0" y="69645"/>
                  </a:lnTo>
                  <a:cubicBezTo>
                    <a:pt x="0" y="51174"/>
                    <a:pt x="7338" y="33459"/>
                    <a:pt x="20399" y="20399"/>
                  </a:cubicBezTo>
                  <a:cubicBezTo>
                    <a:pt x="33459" y="7338"/>
                    <a:pt x="51174" y="0"/>
                    <a:pt x="69645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171097" cy="2791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3156303" y="3144752"/>
            <a:ext cx="3336457" cy="1065701"/>
            <a:chOff x="0" y="0"/>
            <a:chExt cx="1159094" cy="370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4"/>
              <a:stretch>
                <a:fillRect t="-54293" b="-542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56303" y="4359632"/>
            <a:ext cx="3336457" cy="1065701"/>
            <a:chOff x="0" y="0"/>
            <a:chExt cx="1159094" cy="3702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5"/>
              <a:stretch>
                <a:fillRect t="-54293" b="-542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156303" y="5574512"/>
            <a:ext cx="3336457" cy="1065701"/>
            <a:chOff x="0" y="0"/>
            <a:chExt cx="1159094" cy="37022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6"/>
              <a:stretch>
                <a:fillRect t="-54293" b="-542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56303" y="6789392"/>
            <a:ext cx="3336457" cy="1065701"/>
            <a:chOff x="0" y="0"/>
            <a:chExt cx="1159094" cy="370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7"/>
              <a:stretch>
                <a:fillRect t="-36423" b="-7216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156303" y="8004272"/>
            <a:ext cx="3336457" cy="1065701"/>
            <a:chOff x="0" y="0"/>
            <a:chExt cx="1159094" cy="3702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8"/>
              <a:stretch>
                <a:fillRect t="-64639" b="-43947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Freeform 27"/>
          <p:cNvSpPr/>
          <p:nvPr/>
        </p:nvSpPr>
        <p:spPr>
          <a:xfrm>
            <a:off x="15225913" y="3961955"/>
            <a:ext cx="596614" cy="169221"/>
          </a:xfrm>
          <a:custGeom>
            <a:avLst/>
            <a:gdLst/>
            <a:ahLst/>
            <a:cxnLst/>
            <a:rect l="l" t="t" r="r" b="b"/>
            <a:pathLst>
              <a:path w="596614" h="169221">
                <a:moveTo>
                  <a:pt x="0" y="0"/>
                </a:moveTo>
                <a:lnTo>
                  <a:pt x="596614" y="0"/>
                </a:lnTo>
                <a:lnTo>
                  <a:pt x="596614" y="169221"/>
                </a:lnTo>
                <a:lnTo>
                  <a:pt x="0" y="169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8" name="TextBox 28"/>
          <p:cNvSpPr txBox="1"/>
          <p:nvPr/>
        </p:nvSpPr>
        <p:spPr>
          <a:xfrm>
            <a:off x="1804443" y="1881783"/>
            <a:ext cx="14972795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load ASPIJECT ACTIVE COMPACT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With harpoon plunger tip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Quick and simple preparation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88046" y="5137779"/>
            <a:ext cx="9912002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Retract piston rod fully,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1.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Insert a cartridge with the rubber plunger first,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2.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Hold the cartridge firmly in place. Push the piston rod forward to attach the harpoon to the rubber plunger,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3.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Screw on a standard dental needle,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4.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Active aspiration is achieved by pulling back on the thumb ring,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5.</a:t>
            </a:r>
          </a:p>
        </p:txBody>
      </p:sp>
      <p:sp>
        <p:nvSpPr>
          <p:cNvPr id="31" name="Freeform 31"/>
          <p:cNvSpPr/>
          <p:nvPr/>
        </p:nvSpPr>
        <p:spPr>
          <a:xfrm rot="-10800000">
            <a:off x="15308149" y="6201485"/>
            <a:ext cx="596614" cy="169221"/>
          </a:xfrm>
          <a:custGeom>
            <a:avLst/>
            <a:gdLst/>
            <a:ahLst/>
            <a:cxnLst/>
            <a:rect l="l" t="t" r="r" b="b"/>
            <a:pathLst>
              <a:path w="596614" h="169221">
                <a:moveTo>
                  <a:pt x="0" y="0"/>
                </a:moveTo>
                <a:lnTo>
                  <a:pt x="596614" y="0"/>
                </a:lnTo>
                <a:lnTo>
                  <a:pt x="596614" y="169221"/>
                </a:lnTo>
                <a:lnTo>
                  <a:pt x="0" y="169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2" name="Freeform 32"/>
          <p:cNvSpPr/>
          <p:nvPr/>
        </p:nvSpPr>
        <p:spPr>
          <a:xfrm>
            <a:off x="15308149" y="8584351"/>
            <a:ext cx="596614" cy="169221"/>
          </a:xfrm>
          <a:custGeom>
            <a:avLst/>
            <a:gdLst/>
            <a:ahLst/>
            <a:cxnLst/>
            <a:rect l="l" t="t" r="r" b="b"/>
            <a:pathLst>
              <a:path w="596614" h="169221">
                <a:moveTo>
                  <a:pt x="0" y="0"/>
                </a:moveTo>
                <a:lnTo>
                  <a:pt x="596614" y="0"/>
                </a:lnTo>
                <a:lnTo>
                  <a:pt x="596614" y="169221"/>
                </a:lnTo>
                <a:lnTo>
                  <a:pt x="0" y="169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3" name="TextBox 33"/>
          <p:cNvSpPr txBox="1"/>
          <p:nvPr/>
        </p:nvSpPr>
        <p:spPr>
          <a:xfrm>
            <a:off x="13156303" y="387517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156303" y="5086834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56303" y="6326102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156303" y="751981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6303" y="873469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9992778" y="1803146"/>
            <a:ext cx="4218220" cy="8838023"/>
            <a:chOff x="0" y="0"/>
            <a:chExt cx="1110971" cy="23277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0971" cy="2327710"/>
            </a:xfrm>
            <a:custGeom>
              <a:avLst/>
              <a:gdLst/>
              <a:ahLst/>
              <a:cxnLst/>
              <a:rect l="l" t="t" r="r" b="b"/>
              <a:pathLst>
                <a:path w="1110971" h="2327710">
                  <a:moveTo>
                    <a:pt x="73414" y="0"/>
                  </a:moveTo>
                  <a:lnTo>
                    <a:pt x="1037557" y="0"/>
                  </a:lnTo>
                  <a:cubicBezTo>
                    <a:pt x="1078103" y="0"/>
                    <a:pt x="1110971" y="32869"/>
                    <a:pt x="1110971" y="73414"/>
                  </a:cubicBezTo>
                  <a:lnTo>
                    <a:pt x="1110971" y="2254296"/>
                  </a:lnTo>
                  <a:cubicBezTo>
                    <a:pt x="1110971" y="2294841"/>
                    <a:pt x="1078103" y="2327710"/>
                    <a:pt x="1037557" y="2327710"/>
                  </a:cubicBezTo>
                  <a:lnTo>
                    <a:pt x="73414" y="2327710"/>
                  </a:lnTo>
                  <a:cubicBezTo>
                    <a:pt x="32869" y="2327710"/>
                    <a:pt x="0" y="2294841"/>
                    <a:pt x="0" y="2254296"/>
                  </a:cubicBezTo>
                  <a:lnTo>
                    <a:pt x="0" y="73414"/>
                  </a:lnTo>
                  <a:cubicBezTo>
                    <a:pt x="0" y="32869"/>
                    <a:pt x="32869" y="0"/>
                    <a:pt x="73414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110971" cy="2442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unload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Simple and hygienic removal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8799" y="4648473"/>
            <a:ext cx="7392637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After the injection, unscrew the needle, 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fig. 1.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Draw the piston rod completely back. Tilt syringe to let the cartridge fall into your other hand,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2.</a:t>
            </a:r>
          </a:p>
        </p:txBody>
      </p:sp>
      <p:sp>
        <p:nvSpPr>
          <p:cNvPr id="12" name="Freeform 12"/>
          <p:cNvSpPr/>
          <p:nvPr/>
        </p:nvSpPr>
        <p:spPr>
          <a:xfrm rot="-2775261" flipH="1">
            <a:off x="5426683" y="440089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686905" y="0"/>
                </a:moveTo>
                <a:lnTo>
                  <a:pt x="0" y="0"/>
                </a:lnTo>
                <a:lnTo>
                  <a:pt x="0" y="1485202"/>
                </a:lnTo>
                <a:lnTo>
                  <a:pt x="686905" y="1485202"/>
                </a:lnTo>
                <a:lnTo>
                  <a:pt x="6869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2303540" y="7352894"/>
            <a:ext cx="3336457" cy="1065701"/>
            <a:chOff x="0" y="0"/>
            <a:chExt cx="1159094" cy="370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4"/>
              <a:stretch>
                <a:fillRect t="-39244" b="-6934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03540" y="806096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303540" y="6096143"/>
            <a:ext cx="3336457" cy="1065701"/>
            <a:chOff x="0" y="0"/>
            <a:chExt cx="1159094" cy="370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5"/>
              <a:stretch>
                <a:fillRect t="-36423" b="-7216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303540" y="6826566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1</a:t>
            </a:r>
          </a:p>
        </p:txBody>
      </p:sp>
      <p:sp>
        <p:nvSpPr>
          <p:cNvPr id="26" name="Freeform 26"/>
          <p:cNvSpPr/>
          <p:nvPr/>
        </p:nvSpPr>
        <p:spPr>
          <a:xfrm>
            <a:off x="4853747" y="7986994"/>
            <a:ext cx="596614" cy="169221"/>
          </a:xfrm>
          <a:custGeom>
            <a:avLst/>
            <a:gdLst/>
            <a:ahLst/>
            <a:cxnLst/>
            <a:rect l="l" t="t" r="r" b="b"/>
            <a:pathLst>
              <a:path w="596614" h="169221">
                <a:moveTo>
                  <a:pt x="0" y="0"/>
                </a:moveTo>
                <a:lnTo>
                  <a:pt x="596614" y="0"/>
                </a:lnTo>
                <a:lnTo>
                  <a:pt x="596614" y="169221"/>
                </a:lnTo>
                <a:lnTo>
                  <a:pt x="0" y="169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_kAvAfsTovo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l="-840" r="-840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_kAvAfsTovo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_kAvAfsTovo"/>
          </p:cNvPr>
          <p:cNvSpPr/>
          <p:nvPr/>
        </p:nvSpPr>
        <p:spPr>
          <a:xfrm>
            <a:off x="8733577" y="6126901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055204" y="6969639"/>
            <a:ext cx="1617632" cy="1611792"/>
          </a:xfrm>
          <a:custGeom>
            <a:avLst/>
            <a:gdLst/>
            <a:ahLst/>
            <a:cxnLst/>
            <a:rect l="l" t="t" r="r" b="b"/>
            <a:pathLst>
              <a:path w="1617632" h="1611792">
                <a:moveTo>
                  <a:pt x="0" y="0"/>
                </a:moveTo>
                <a:lnTo>
                  <a:pt x="1617632" y="0"/>
                </a:lnTo>
                <a:lnTo>
                  <a:pt x="1617632" y="1611792"/>
                </a:lnTo>
                <a:lnTo>
                  <a:pt x="0" y="16117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TextBox 18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01990" y="2833511"/>
            <a:ext cx="6084019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ASPIJECT WORKS IN PRACTICE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1171941" y="1582295"/>
            <a:ext cx="7122409" cy="7122409"/>
          </a:xfrm>
          <a:custGeom>
            <a:avLst/>
            <a:gdLst/>
            <a:ahLst/>
            <a:cxnLst/>
            <a:rect l="l" t="t" r="r" b="b"/>
            <a:pathLst>
              <a:path w="7122409" h="7122409">
                <a:moveTo>
                  <a:pt x="0" y="0"/>
                </a:moveTo>
                <a:lnTo>
                  <a:pt x="7122410" y="0"/>
                </a:lnTo>
                <a:lnTo>
                  <a:pt x="7122410" y="7122410"/>
                </a:lnTo>
                <a:lnTo>
                  <a:pt x="0" y="7122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7" name="Group 7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-297221">
            <a:off x="3948059" y="5438581"/>
            <a:ext cx="2365489" cy="236548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47" t="-41547" r="-64251" b="-2285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86304" y="5336722"/>
            <a:ext cx="8234781" cy="250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 b="1" spc="149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With threaded plunger tip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Cartridge syringe with active aspiration and unique ergonomic benefits</a:t>
            </a: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86304" y="3012841"/>
            <a:ext cx="6920061" cy="203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</a:t>
            </a:r>
          </a:p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ACTIVE COMPACT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75633" y="3145847"/>
            <a:ext cx="428062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Active Aspiration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5868" y="5450091"/>
            <a:ext cx="9750557" cy="1289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Active aspiration (pull-back) - only a slight pull-back is needed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ergonomic grip allows for a excellent control over the 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syringe during aspiration and injection.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Controlled aspiration in every injection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95441" y="2993843"/>
            <a:ext cx="4579814" cy="45798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 rot="-960327">
              <a:off x="-105" y="-105"/>
              <a:ext cx="813010" cy="813010"/>
            </a:xfrm>
            <a:custGeom>
              <a:avLst/>
              <a:gdLst/>
              <a:ahLst/>
              <a:cxnLst/>
              <a:rect l="l" t="t" r="r" b="b"/>
              <a:pathLst>
                <a:path w="813010" h="813010">
                  <a:moveTo>
                    <a:pt x="518561" y="15859"/>
                  </a:moveTo>
                  <a:cubicBezTo>
                    <a:pt x="302813" y="-46028"/>
                    <a:pt x="77746" y="78701"/>
                    <a:pt x="15859" y="294449"/>
                  </a:cubicBezTo>
                  <a:cubicBezTo>
                    <a:pt x="-46028" y="510197"/>
                    <a:pt x="78701" y="735264"/>
                    <a:pt x="294449" y="797151"/>
                  </a:cubicBezTo>
                  <a:cubicBezTo>
                    <a:pt x="510197" y="859038"/>
                    <a:pt x="735264" y="734309"/>
                    <a:pt x="797151" y="518561"/>
                  </a:cubicBezTo>
                  <a:cubicBezTo>
                    <a:pt x="859038" y="302813"/>
                    <a:pt x="734309" y="77746"/>
                    <a:pt x="518561" y="15859"/>
                  </a:cubicBezTo>
                  <a:close/>
                </a:path>
              </a:pathLst>
            </a:custGeom>
            <a:blipFill>
              <a:blip r:embed="rId3"/>
              <a:stretch>
                <a:fillRect l="-52358" r="-35434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2" name="AutoShape 1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>
            <a:off x="10806250" y="2901342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1775868" y="2070074"/>
            <a:ext cx="11801307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ASPIJECT ACTIVE COMPACT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With threaded plunger tip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4515928"/>
            <a:ext cx="8234781" cy="26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Threaded plunger tip for recessed rubber stoppers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Compact design fitting all hand sizes.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Smooth delivery: The frictionless movement of the piston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permits a smooth and steady delivery of the anesthetic,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enhancing tactile control and patient comfort.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159319" y="1764671"/>
            <a:ext cx="4446509" cy="10164096"/>
            <a:chOff x="0" y="0"/>
            <a:chExt cx="1171097" cy="2676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1097" cy="2676963"/>
            </a:xfrm>
            <a:custGeom>
              <a:avLst/>
              <a:gdLst/>
              <a:ahLst/>
              <a:cxnLst/>
              <a:rect l="l" t="t" r="r" b="b"/>
              <a:pathLst>
                <a:path w="1171097" h="2676963">
                  <a:moveTo>
                    <a:pt x="69645" y="0"/>
                  </a:moveTo>
                  <a:lnTo>
                    <a:pt x="1101452" y="0"/>
                  </a:lnTo>
                  <a:cubicBezTo>
                    <a:pt x="1119923" y="0"/>
                    <a:pt x="1137638" y="7338"/>
                    <a:pt x="1150699" y="20399"/>
                  </a:cubicBezTo>
                  <a:cubicBezTo>
                    <a:pt x="1163760" y="33459"/>
                    <a:pt x="1171097" y="51174"/>
                    <a:pt x="1171097" y="69645"/>
                  </a:cubicBezTo>
                  <a:lnTo>
                    <a:pt x="1171097" y="2607318"/>
                  </a:lnTo>
                  <a:cubicBezTo>
                    <a:pt x="1171097" y="2625789"/>
                    <a:pt x="1163760" y="2643504"/>
                    <a:pt x="1150699" y="2656565"/>
                  </a:cubicBezTo>
                  <a:cubicBezTo>
                    <a:pt x="1137638" y="2669626"/>
                    <a:pt x="1119923" y="2676963"/>
                    <a:pt x="1101452" y="2676963"/>
                  </a:cubicBezTo>
                  <a:lnTo>
                    <a:pt x="69645" y="2676963"/>
                  </a:lnTo>
                  <a:cubicBezTo>
                    <a:pt x="51174" y="2676963"/>
                    <a:pt x="33459" y="2669626"/>
                    <a:pt x="20399" y="2656565"/>
                  </a:cubicBezTo>
                  <a:cubicBezTo>
                    <a:pt x="7338" y="2643504"/>
                    <a:pt x="0" y="2625789"/>
                    <a:pt x="0" y="2607318"/>
                  </a:cubicBezTo>
                  <a:lnTo>
                    <a:pt x="0" y="69645"/>
                  </a:lnTo>
                  <a:cubicBezTo>
                    <a:pt x="0" y="51174"/>
                    <a:pt x="7338" y="33459"/>
                    <a:pt x="20399" y="20399"/>
                  </a:cubicBezTo>
                  <a:cubicBezTo>
                    <a:pt x="33459" y="7338"/>
                    <a:pt x="51174" y="0"/>
                    <a:pt x="69645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171097" cy="2791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3156303" y="3144752"/>
            <a:ext cx="3336457" cy="1065701"/>
            <a:chOff x="0" y="0"/>
            <a:chExt cx="1159094" cy="370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4"/>
              <a:stretch>
                <a:fillRect l="-4367" t="-12352" r="-17799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56303" y="4359632"/>
            <a:ext cx="3336457" cy="1065701"/>
            <a:chOff x="0" y="0"/>
            <a:chExt cx="1159094" cy="3702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5"/>
              <a:stretch>
                <a:fillRect l="-4367" t="-10487" r="-1577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156303" y="5574512"/>
            <a:ext cx="3336457" cy="1065701"/>
            <a:chOff x="0" y="0"/>
            <a:chExt cx="1159094" cy="37022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6"/>
              <a:stretch>
                <a:fillRect l="-3535" t="-5482" r="-16828" b="-521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56303" y="6789392"/>
            <a:ext cx="3336457" cy="1065701"/>
            <a:chOff x="0" y="0"/>
            <a:chExt cx="1159094" cy="370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7"/>
              <a:stretch>
                <a:fillRect l="-4367" t="-4573" r="-16424" b="-651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156303" y="8004272"/>
            <a:ext cx="3336457" cy="1065701"/>
            <a:chOff x="0" y="0"/>
            <a:chExt cx="1159094" cy="3702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8"/>
              <a:stretch>
                <a:fillRect l="-4367" t="-9886" r="-15117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804443" y="1881783"/>
            <a:ext cx="14972795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load ASPIJECT ACTIVE COMPACT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With threaded plunger tip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Quick and simple preparation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88046" y="5137779"/>
            <a:ext cx="9912002" cy="317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Retract piston rod fully,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1.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Insert a cartridge with the rubber plunger first,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2.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Hold the cartridge firmly in place. Push the piston rod forward to attach the threaded plunger tip to the rubber plunger,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3.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Engage the threaded plunger tip by turning the plunger two half rotations clockwise, fig. 4. Screw on a standard dental needle.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Active aspiration is achieved by pulling back on the thumb ring,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5.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56303" y="387517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56303" y="5086834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56303" y="6326102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156303" y="751981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156303" y="873469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070074"/>
            <a:ext cx="942567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DNA OF ALL ASPIJECT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ENGINEERED FOR PRECISION, COMFORT AND CONTROL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0314173" y="2108174"/>
            <a:ext cx="403993" cy="50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2"/>
              </a:lnSpc>
            </a:pPr>
            <a:r>
              <a:rPr lang="en-US" sz="2916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9992778" y="1803146"/>
            <a:ext cx="4218220" cy="8838023"/>
            <a:chOff x="0" y="0"/>
            <a:chExt cx="1110971" cy="23277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0971" cy="2327710"/>
            </a:xfrm>
            <a:custGeom>
              <a:avLst/>
              <a:gdLst/>
              <a:ahLst/>
              <a:cxnLst/>
              <a:rect l="l" t="t" r="r" b="b"/>
              <a:pathLst>
                <a:path w="1110971" h="2327710">
                  <a:moveTo>
                    <a:pt x="73414" y="0"/>
                  </a:moveTo>
                  <a:lnTo>
                    <a:pt x="1037557" y="0"/>
                  </a:lnTo>
                  <a:cubicBezTo>
                    <a:pt x="1078103" y="0"/>
                    <a:pt x="1110971" y="32869"/>
                    <a:pt x="1110971" y="73414"/>
                  </a:cubicBezTo>
                  <a:lnTo>
                    <a:pt x="1110971" y="2254296"/>
                  </a:lnTo>
                  <a:cubicBezTo>
                    <a:pt x="1110971" y="2294841"/>
                    <a:pt x="1078103" y="2327710"/>
                    <a:pt x="1037557" y="2327710"/>
                  </a:cubicBezTo>
                  <a:lnTo>
                    <a:pt x="73414" y="2327710"/>
                  </a:lnTo>
                  <a:cubicBezTo>
                    <a:pt x="32869" y="2327710"/>
                    <a:pt x="0" y="2294841"/>
                    <a:pt x="0" y="2254296"/>
                  </a:cubicBezTo>
                  <a:lnTo>
                    <a:pt x="0" y="73414"/>
                  </a:lnTo>
                  <a:cubicBezTo>
                    <a:pt x="0" y="32869"/>
                    <a:pt x="32869" y="0"/>
                    <a:pt x="73414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110971" cy="2442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 flipH="1">
            <a:off x="5426683" y="440089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686905" y="0"/>
                </a:moveTo>
                <a:lnTo>
                  <a:pt x="0" y="0"/>
                </a:lnTo>
                <a:lnTo>
                  <a:pt x="0" y="1485202"/>
                </a:lnTo>
                <a:lnTo>
                  <a:pt x="686905" y="1485202"/>
                </a:lnTo>
                <a:lnTo>
                  <a:pt x="6869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2303540" y="7352894"/>
            <a:ext cx="3336457" cy="1065701"/>
            <a:chOff x="0" y="0"/>
            <a:chExt cx="1159094" cy="370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4"/>
              <a:stretch>
                <a:fillRect l="-15874" t="-4415" r="-18914" b="-1954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03540" y="6096143"/>
            <a:ext cx="3336457" cy="1065701"/>
            <a:chOff x="0" y="0"/>
            <a:chExt cx="1159094" cy="3702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9094" cy="370227"/>
            </a:xfrm>
            <a:custGeom>
              <a:avLst/>
              <a:gdLst/>
              <a:ahLst/>
              <a:cxnLst/>
              <a:rect l="l" t="t" r="r" b="b"/>
              <a:pathLst>
                <a:path w="1159094" h="370227">
                  <a:moveTo>
                    <a:pt x="0" y="0"/>
                  </a:moveTo>
                  <a:lnTo>
                    <a:pt x="1159094" y="0"/>
                  </a:lnTo>
                  <a:lnTo>
                    <a:pt x="1159094" y="370227"/>
                  </a:lnTo>
                  <a:lnTo>
                    <a:pt x="0" y="370227"/>
                  </a:lnTo>
                  <a:close/>
                </a:path>
              </a:pathLst>
            </a:custGeom>
            <a:blipFill>
              <a:blip r:embed="rId5"/>
              <a:stretch>
                <a:fillRect l="-4367" t="-10176" r="-1543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unload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Easy removal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68799" y="4648473"/>
            <a:ext cx="7392637" cy="225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After the injection, unscrew the needle, 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fig. 1.</a:t>
            </a: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Rotate the plunger two half rotations counterclockwise. Draw the piston rod completely back. Tilt syringe to let the cartridge fall into your other hand,</a:t>
            </a: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2.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3540" y="8060965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03540" y="6826566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9BHl8XfLYEg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1122" b="-1122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9BHl8XfLYEg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9BHl8XfLYEg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133439" y="6844347"/>
            <a:ext cx="1635415" cy="1594819"/>
          </a:xfrm>
          <a:custGeom>
            <a:avLst/>
            <a:gdLst/>
            <a:ahLst/>
            <a:cxnLst/>
            <a:rect l="l" t="t" r="r" b="b"/>
            <a:pathLst>
              <a:path w="1635415" h="1594819">
                <a:moveTo>
                  <a:pt x="0" y="0"/>
                </a:moveTo>
                <a:lnTo>
                  <a:pt x="1635415" y="0"/>
                </a:lnTo>
                <a:lnTo>
                  <a:pt x="1635415" y="1594819"/>
                </a:lnTo>
                <a:lnTo>
                  <a:pt x="0" y="159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TextBox 18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08724" y="2798990"/>
            <a:ext cx="627055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ASPIJECT WORKS IN PRACTICE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Try the difference with ASPIJECT 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6226782" y="5668449"/>
            <a:ext cx="5834435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A NATURAL EXTENSION OF YOUR HAND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3978179" y="4137190"/>
            <a:ext cx="428062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362971" y="2521595"/>
            <a:ext cx="6656716" cy="6273955"/>
          </a:xfrm>
          <a:custGeom>
            <a:avLst/>
            <a:gdLst/>
            <a:ahLst/>
            <a:cxnLst/>
            <a:rect l="l" t="t" r="r" b="b"/>
            <a:pathLst>
              <a:path w="6656716" h="6273955">
                <a:moveTo>
                  <a:pt x="0" y="0"/>
                </a:moveTo>
                <a:lnTo>
                  <a:pt x="6656716" y="0"/>
                </a:lnTo>
                <a:lnTo>
                  <a:pt x="6656716" y="6273955"/>
                </a:lnTo>
                <a:lnTo>
                  <a:pt x="0" y="6273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Control &amp; Balance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5194467"/>
            <a:ext cx="8234781" cy="300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Perfectly balanced instrument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Stable handling during injection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High tactile feedback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Smooth delivery - frictionless movement of the piston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DESIGNED FOR PRECISION YOU CAN FEEL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2130463" y="3204804"/>
            <a:ext cx="4700095" cy="470009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7913" r="-46799" b="-9740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Ergonomic design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930777"/>
            <a:ext cx="10205290" cy="4327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Made from acid-resistant stainless steel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Heat-resistant high-performance polymer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Unobstructed view of cartridge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Surface of the syringe has a matt finish - does not reflect sharp light. 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Lightweight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Short finger distance – ideal for smaller hands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Proven quality and very long lifetime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BUILT FOR DAILY CLINICAL 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2384502" y="3101672"/>
            <a:ext cx="3903235" cy="390323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7845" t="-58341" r="-82985" b="-3728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Full flexibility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5194467"/>
            <a:ext cx="10205290" cy="118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Works with standard dental cartridges 1,8 ml and 2,2 ml 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For infiltration and block anaesthesia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5868" y="4088407"/>
            <a:ext cx="9919573" cy="42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9"/>
              </a:lnSpc>
            </a:pPr>
            <a:r>
              <a:rPr lang="en-US" sz="2005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ADAPTS TO YOUR DAILY CLINICAL NEEDS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2474712" y="3470935"/>
            <a:ext cx="4078644" cy="407864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775868" y="2705090"/>
            <a:ext cx="83587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08753" y="4074598"/>
            <a:ext cx="10321710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MADE FOR LONG-LASTING USE</a:t>
            </a:r>
          </a:p>
          <a:p>
            <a:pPr algn="l">
              <a:lnSpc>
                <a:spcPts val="3600"/>
              </a:lnSpc>
            </a:pPr>
            <a:endParaRPr lang="en-US" sz="2000" spc="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75868" y="5255698"/>
            <a:ext cx="8234781" cy="14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Durable materials for repeated use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Tolerates processing in washer-disinfector and autoclave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5-year warranty on material and construction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323099" y="2164972"/>
            <a:ext cx="7938332" cy="5957057"/>
          </a:xfrm>
          <a:custGeom>
            <a:avLst/>
            <a:gdLst/>
            <a:ahLst/>
            <a:cxnLst/>
            <a:rect l="l" t="t" r="r" b="b"/>
            <a:pathLst>
              <a:path w="7938332" h="5957057">
                <a:moveTo>
                  <a:pt x="0" y="0"/>
                </a:moveTo>
                <a:lnTo>
                  <a:pt x="7938332" y="0"/>
                </a:lnTo>
                <a:lnTo>
                  <a:pt x="7938332" y="5957056"/>
                </a:lnTo>
                <a:lnTo>
                  <a:pt x="0" y="5957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8886304" y="5374822"/>
            <a:ext cx="8234781" cy="138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Self-aspirating dental cartridge syringe for infiltration and block anaesthesia.</a:t>
            </a:r>
          </a:p>
          <a:p>
            <a:pPr algn="l">
              <a:lnSpc>
                <a:spcPts val="3800"/>
              </a:lnSpc>
            </a:pPr>
            <a:endParaRPr lang="en-US" sz="1900" spc="114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86304" y="3754572"/>
            <a:ext cx="7431881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ASPIJECT   PASSIVE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4789" y="3837461"/>
            <a:ext cx="428057" cy="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308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1695441" y="2993843"/>
            <a:ext cx="4579814" cy="457981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 rot="-960327">
              <a:off x="-105" y="-105"/>
              <a:ext cx="813010" cy="813010"/>
            </a:xfrm>
            <a:custGeom>
              <a:avLst/>
              <a:gdLst/>
              <a:ahLst/>
              <a:cxnLst/>
              <a:rect l="l" t="t" r="r" b="b"/>
              <a:pathLst>
                <a:path w="813010" h="813010">
                  <a:moveTo>
                    <a:pt x="518561" y="15859"/>
                  </a:moveTo>
                  <a:cubicBezTo>
                    <a:pt x="302813" y="-46028"/>
                    <a:pt x="77746" y="78701"/>
                    <a:pt x="15859" y="294449"/>
                  </a:cubicBezTo>
                  <a:cubicBezTo>
                    <a:pt x="-46028" y="510197"/>
                    <a:pt x="78701" y="735264"/>
                    <a:pt x="294449" y="797151"/>
                  </a:cubicBezTo>
                  <a:cubicBezTo>
                    <a:pt x="510197" y="859038"/>
                    <a:pt x="735264" y="734309"/>
                    <a:pt x="797151" y="518561"/>
                  </a:cubicBezTo>
                  <a:cubicBezTo>
                    <a:pt x="859038" y="302813"/>
                    <a:pt x="734309" y="77746"/>
                    <a:pt x="518561" y="15859"/>
                  </a:cubicBezTo>
                  <a:close/>
                </a:path>
              </a:pathLst>
            </a:custGeom>
            <a:blipFill>
              <a:blip r:embed="rId3"/>
              <a:stretch>
                <a:fillRect l="-52358" r="-35434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107789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Self-Aspiration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420678"/>
            <a:ext cx="8234781" cy="300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→ Self-aspirating without pullback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Self-aspiration activated by light pressure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No manual retraction required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Stable needle position during aspiration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Brugerdefineret</PresentationFormat>
  <Paragraphs>219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7" baseType="lpstr">
      <vt:lpstr>Inter</vt:lpstr>
      <vt:lpstr>Inter Bold</vt:lpstr>
      <vt:lpstr>Calibri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Training -  Alle ASPIJECT sprøjter - godkendt</dc:title>
  <cp:lastModifiedBy>Susanne Valentin</cp:lastModifiedBy>
  <cp:revision>2</cp:revision>
  <dcterms:created xsi:type="dcterms:W3CDTF">2006-08-16T00:00:00Z</dcterms:created>
  <dcterms:modified xsi:type="dcterms:W3CDTF">2026-05-27T12:19:10Z</dcterms:modified>
  <dc:identifier>DAHI4gwaajI</dc:identifier>
</cp:coreProperties>
</file>