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Inter" panose="020B0604020202020204" charset="0"/>
      <p:regular r:id="rId13"/>
    </p:embeddedFont>
    <p:embeddedFont>
      <p:font typeface="Inter Bold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zaVTkk_yl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sv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2834" y="365321"/>
            <a:ext cx="1845212" cy="691954"/>
          </a:xfrm>
          <a:custGeom>
            <a:avLst/>
            <a:gdLst/>
            <a:ahLst/>
            <a:cxnLst/>
            <a:rect l="l" t="t" r="r" b="b"/>
            <a:pathLst>
              <a:path w="1845212" h="691954">
                <a:moveTo>
                  <a:pt x="0" y="0"/>
                </a:moveTo>
                <a:lnTo>
                  <a:pt x="1845212" y="0"/>
                </a:lnTo>
                <a:lnTo>
                  <a:pt x="1845212" y="691954"/>
                </a:lnTo>
                <a:lnTo>
                  <a:pt x="0" y="69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3" name="TextBox 3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4" name="AutoShape 4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grpSp>
        <p:nvGrpSpPr>
          <p:cNvPr id="5" name="Group 5"/>
          <p:cNvGrpSpPr/>
          <p:nvPr/>
        </p:nvGrpSpPr>
        <p:grpSpPr>
          <a:xfrm>
            <a:off x="1028700" y="1862798"/>
            <a:ext cx="6503265" cy="6561403"/>
            <a:chOff x="0" y="0"/>
            <a:chExt cx="8671020" cy="8748537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/>
            <a:srcRect l="443" r="443"/>
            <a:stretch>
              <a:fillRect/>
            </a:stretch>
          </p:blipFill>
          <p:spPr>
            <a:xfrm>
              <a:off x="0" y="0"/>
              <a:ext cx="8671020" cy="8748537"/>
            </a:xfrm>
            <a:prstGeom prst="rect">
              <a:avLst/>
            </a:prstGeom>
          </p:spPr>
        </p:pic>
      </p:grpSp>
      <p:sp>
        <p:nvSpPr>
          <p:cNvPr id="7" name="AutoShape 7"/>
          <p:cNvSpPr/>
          <p:nvPr/>
        </p:nvSpPr>
        <p:spPr>
          <a:xfrm>
            <a:off x="8886304" y="5143500"/>
            <a:ext cx="5201867" cy="0"/>
          </a:xfrm>
          <a:prstGeom prst="line">
            <a:avLst/>
          </a:prstGeom>
          <a:ln w="9525" cap="flat">
            <a:solidFill>
              <a:srgbClr val="CD11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8" name="TextBox 8"/>
          <p:cNvSpPr txBox="1"/>
          <p:nvPr/>
        </p:nvSpPr>
        <p:spPr>
          <a:xfrm>
            <a:off x="8886304" y="5374822"/>
            <a:ext cx="8234781" cy="911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00"/>
              </a:lnSpc>
            </a:pPr>
            <a:r>
              <a:rPr lang="en-US" sz="1900" b="1" spc="114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Precision in periodontal ligament anesthesia</a:t>
            </a:r>
          </a:p>
          <a:p>
            <a:pPr algn="l">
              <a:lnSpc>
                <a:spcPts val="3800"/>
              </a:lnSpc>
            </a:pPr>
            <a:r>
              <a:rPr lang="en-US" sz="1900" spc="114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Intraligamental syringe for controlled PDLA injections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886304" y="3754572"/>
            <a:ext cx="4546187" cy="9539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119"/>
              </a:lnSpc>
            </a:pPr>
            <a:r>
              <a:rPr lang="en-US" sz="5799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PAROJECT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933762" y="3724728"/>
            <a:ext cx="498729" cy="622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® 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-539262" y="9605302"/>
            <a:ext cx="18851133" cy="840658"/>
            <a:chOff x="0" y="0"/>
            <a:chExt cx="25134844" cy="1120877"/>
          </a:xfrm>
        </p:grpSpPr>
        <p:grpSp>
          <p:nvGrpSpPr>
            <p:cNvPr id="12" name="Group 12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2834" y="365321"/>
            <a:ext cx="1845212" cy="691954"/>
          </a:xfrm>
          <a:custGeom>
            <a:avLst/>
            <a:gdLst/>
            <a:ahLst/>
            <a:cxnLst/>
            <a:rect l="l" t="t" r="r" b="b"/>
            <a:pathLst>
              <a:path w="1845212" h="691954">
                <a:moveTo>
                  <a:pt x="0" y="0"/>
                </a:moveTo>
                <a:lnTo>
                  <a:pt x="1845212" y="0"/>
                </a:lnTo>
                <a:lnTo>
                  <a:pt x="1845212" y="691954"/>
                </a:lnTo>
                <a:lnTo>
                  <a:pt x="0" y="69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3" name="TextBox 3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4" name="AutoShape 4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5" name="AutoShape 5"/>
          <p:cNvSpPr/>
          <p:nvPr/>
        </p:nvSpPr>
        <p:spPr>
          <a:xfrm>
            <a:off x="5661816" y="2452016"/>
            <a:ext cx="7130653" cy="0"/>
          </a:xfrm>
          <a:prstGeom prst="line">
            <a:avLst/>
          </a:prstGeom>
          <a:ln w="9525" cap="flat">
            <a:solidFill>
              <a:srgbClr val="CD11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5939028" y="3928740"/>
            <a:ext cx="6655932" cy="4652690"/>
            <a:chOff x="0" y="0"/>
            <a:chExt cx="13081000" cy="9144000"/>
          </a:xfrm>
        </p:grpSpPr>
        <p:sp>
          <p:nvSpPr>
            <p:cNvPr id="7" name="Freeform 7">
              <a:hlinkClick r:id="rId3" tooltip="https://www.youtube.com/watch?v=qzaVTkk_yl4"/>
            </p:cNvPr>
            <p:cNvSpPr/>
            <p:nvPr/>
          </p:nvSpPr>
          <p:spPr>
            <a:xfrm>
              <a:off x="360680" y="1096010"/>
              <a:ext cx="12444730" cy="6785610"/>
            </a:xfrm>
            <a:custGeom>
              <a:avLst/>
              <a:gdLst/>
              <a:ahLst/>
              <a:cxnLst/>
              <a:rect l="l" t="t" r="r" b="b"/>
              <a:pathLst>
                <a:path w="12444730" h="6785610">
                  <a:moveTo>
                    <a:pt x="0" y="0"/>
                  </a:moveTo>
                  <a:lnTo>
                    <a:pt x="12444730" y="0"/>
                  </a:lnTo>
                  <a:lnTo>
                    <a:pt x="12444730" y="6785610"/>
                  </a:lnTo>
                  <a:lnTo>
                    <a:pt x="0" y="6785610"/>
                  </a:lnTo>
                  <a:close/>
                </a:path>
              </a:pathLst>
            </a:custGeom>
            <a:blipFill>
              <a:blip r:embed="rId4"/>
              <a:stretch>
                <a:fillRect t="-2154" b="-2154"/>
              </a:stretch>
            </a:blipFill>
          </p:spPr>
          <p:txBody>
            <a:bodyPr/>
            <a:lstStyle/>
            <a:p>
              <a:endParaRPr lang="da-DK"/>
            </a:p>
          </p:txBody>
        </p:sp>
        <p:sp>
          <p:nvSpPr>
            <p:cNvPr id="8" name="Freeform 8">
              <a:hlinkClick r:id="rId3" tooltip="https://www.youtube.com/watch?v=qzaVTkk_yl4"/>
            </p:cNvPr>
            <p:cNvSpPr/>
            <p:nvPr/>
          </p:nvSpPr>
          <p:spPr>
            <a:xfrm>
              <a:off x="0" y="0"/>
              <a:ext cx="13081000" cy="9144000"/>
            </a:xfrm>
            <a:custGeom>
              <a:avLst/>
              <a:gdLst/>
              <a:ahLst/>
              <a:cxnLst/>
              <a:rect l="l" t="t" r="r" b="b"/>
              <a:pathLst>
                <a:path w="13081000" h="9144000">
                  <a:moveTo>
                    <a:pt x="0" y="0"/>
                  </a:moveTo>
                  <a:lnTo>
                    <a:pt x="13081000" y="0"/>
                  </a:lnTo>
                  <a:lnTo>
                    <a:pt x="13081000" y="9144000"/>
                  </a:lnTo>
                  <a:lnTo>
                    <a:pt x="0" y="9144000"/>
                  </a:lnTo>
                  <a:close/>
                </a:path>
              </a:pathLst>
            </a:custGeom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9" name="Freeform 9">
            <a:hlinkClick r:id="rId3" tooltip="https://www.youtube.com/watch?v=qzaVTkk_yl4"/>
          </p:cNvPr>
          <p:cNvSpPr/>
          <p:nvPr/>
        </p:nvSpPr>
        <p:spPr>
          <a:xfrm>
            <a:off x="8733577" y="5896362"/>
            <a:ext cx="1066834" cy="717446"/>
          </a:xfrm>
          <a:custGeom>
            <a:avLst/>
            <a:gdLst/>
            <a:ahLst/>
            <a:cxnLst/>
            <a:rect l="l" t="t" r="r" b="b"/>
            <a:pathLst>
              <a:path w="1066834" h="717446">
                <a:moveTo>
                  <a:pt x="0" y="0"/>
                </a:moveTo>
                <a:lnTo>
                  <a:pt x="1066834" y="0"/>
                </a:lnTo>
                <a:lnTo>
                  <a:pt x="1066834" y="717446"/>
                </a:lnTo>
                <a:lnTo>
                  <a:pt x="0" y="71744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26982" y="6912850"/>
            <a:ext cx="1799488" cy="1799488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3008161" y="1355053"/>
            <a:ext cx="12437963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b="1">
                <a:solidFill>
                  <a:srgbClr val="1D1D1D"/>
                </a:solidFill>
                <a:latin typeface="Inter Bold"/>
                <a:ea typeface="Inter Bold"/>
                <a:cs typeface="Inter Bold"/>
                <a:sym typeface="Inter Bold"/>
              </a:rPr>
              <a:t>Watch it in action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130230" y="2846066"/>
            <a:ext cx="6027539" cy="349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spc="200">
                <a:solidFill>
                  <a:srgbClr val="1D1D1D"/>
                </a:solidFill>
                <a:latin typeface="Inter"/>
                <a:ea typeface="Inter"/>
                <a:cs typeface="Inter"/>
                <a:sym typeface="Inter"/>
              </a:rPr>
              <a:t>SEE HOW PAROJECT WORKS IN PRACTICE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-539262" y="9605302"/>
            <a:ext cx="18851133" cy="840658"/>
            <a:chOff x="0" y="0"/>
            <a:chExt cx="25134844" cy="1120877"/>
          </a:xfrm>
        </p:grpSpPr>
        <p:grpSp>
          <p:nvGrpSpPr>
            <p:cNvPr id="14" name="Group 14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22592" y="4108615"/>
            <a:ext cx="14727425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Try the difference with PAROJECT   </a:t>
            </a:r>
          </a:p>
        </p:txBody>
      </p:sp>
      <p:sp>
        <p:nvSpPr>
          <p:cNvPr id="3" name="Freeform 3"/>
          <p:cNvSpPr/>
          <p:nvPr/>
        </p:nvSpPr>
        <p:spPr>
          <a:xfrm>
            <a:off x="542834" y="365321"/>
            <a:ext cx="1845212" cy="691954"/>
          </a:xfrm>
          <a:custGeom>
            <a:avLst/>
            <a:gdLst/>
            <a:ahLst/>
            <a:cxnLst/>
            <a:rect l="l" t="t" r="r" b="b"/>
            <a:pathLst>
              <a:path w="1845212" h="691954">
                <a:moveTo>
                  <a:pt x="0" y="0"/>
                </a:moveTo>
                <a:lnTo>
                  <a:pt x="1845212" y="0"/>
                </a:lnTo>
                <a:lnTo>
                  <a:pt x="1845212" y="691954"/>
                </a:lnTo>
                <a:lnTo>
                  <a:pt x="0" y="69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4" name="TextBox 4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5" name="AutoShape 5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6" name="AutoShape 6"/>
          <p:cNvSpPr/>
          <p:nvPr/>
        </p:nvSpPr>
        <p:spPr>
          <a:xfrm>
            <a:off x="5578673" y="5339836"/>
            <a:ext cx="7130653" cy="0"/>
          </a:xfrm>
          <a:prstGeom prst="line">
            <a:avLst/>
          </a:prstGeom>
          <a:ln w="9525" cap="flat">
            <a:solidFill>
              <a:srgbClr val="CD11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7" name="TextBox 7"/>
          <p:cNvSpPr txBox="1"/>
          <p:nvPr/>
        </p:nvSpPr>
        <p:spPr>
          <a:xfrm>
            <a:off x="6248262" y="5733888"/>
            <a:ext cx="5791475" cy="329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spc="200" dirty="0">
                <a:solidFill>
                  <a:srgbClr val="1D1D1D"/>
                </a:solidFill>
                <a:latin typeface="Inter"/>
                <a:ea typeface="Inter"/>
                <a:cs typeface="Inter"/>
                <a:sym typeface="Inter"/>
              </a:rPr>
              <a:t>PRECISION WHERE IT MATTERS MOST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052208" y="4127665"/>
            <a:ext cx="498729" cy="622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® 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-539262" y="9605302"/>
            <a:ext cx="18851133" cy="840658"/>
            <a:chOff x="0" y="0"/>
            <a:chExt cx="25134844" cy="1120877"/>
          </a:xfrm>
        </p:grpSpPr>
        <p:grpSp>
          <p:nvGrpSpPr>
            <p:cNvPr id="10" name="Group 10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75868" y="3568191"/>
            <a:ext cx="5201867" cy="0"/>
          </a:xfrm>
          <a:prstGeom prst="line">
            <a:avLst/>
          </a:prstGeom>
          <a:ln w="9525" cap="flat">
            <a:solidFill>
              <a:srgbClr val="CD11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3" name="Freeform 3"/>
          <p:cNvSpPr/>
          <p:nvPr/>
        </p:nvSpPr>
        <p:spPr>
          <a:xfrm>
            <a:off x="542834" y="365321"/>
            <a:ext cx="1845212" cy="691954"/>
          </a:xfrm>
          <a:custGeom>
            <a:avLst/>
            <a:gdLst/>
            <a:ahLst/>
            <a:cxnLst/>
            <a:rect l="l" t="t" r="r" b="b"/>
            <a:pathLst>
              <a:path w="1845212" h="691954">
                <a:moveTo>
                  <a:pt x="0" y="0"/>
                </a:moveTo>
                <a:lnTo>
                  <a:pt x="1845212" y="0"/>
                </a:lnTo>
                <a:lnTo>
                  <a:pt x="1845212" y="691954"/>
                </a:lnTo>
                <a:lnTo>
                  <a:pt x="0" y="69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4" name="TextBox 4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5" name="AutoShape 5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grpSp>
        <p:nvGrpSpPr>
          <p:cNvPr id="6" name="Group 6"/>
          <p:cNvGrpSpPr/>
          <p:nvPr/>
        </p:nvGrpSpPr>
        <p:grpSpPr>
          <a:xfrm>
            <a:off x="14441497" y="2622899"/>
            <a:ext cx="2305247" cy="5041203"/>
            <a:chOff x="0" y="0"/>
            <a:chExt cx="805620" cy="176176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05620" cy="1761762"/>
            </a:xfrm>
            <a:custGeom>
              <a:avLst/>
              <a:gdLst/>
              <a:ahLst/>
              <a:cxnLst/>
              <a:rect l="l" t="t" r="r" b="b"/>
              <a:pathLst>
                <a:path w="805620" h="1761762">
                  <a:moveTo>
                    <a:pt x="134336" y="0"/>
                  </a:moveTo>
                  <a:lnTo>
                    <a:pt x="671285" y="0"/>
                  </a:lnTo>
                  <a:cubicBezTo>
                    <a:pt x="706913" y="0"/>
                    <a:pt x="741082" y="14153"/>
                    <a:pt x="766274" y="39346"/>
                  </a:cubicBezTo>
                  <a:cubicBezTo>
                    <a:pt x="791467" y="64539"/>
                    <a:pt x="805620" y="98708"/>
                    <a:pt x="805620" y="134336"/>
                  </a:cubicBezTo>
                  <a:lnTo>
                    <a:pt x="805620" y="1627426"/>
                  </a:lnTo>
                  <a:cubicBezTo>
                    <a:pt x="805620" y="1663054"/>
                    <a:pt x="791467" y="1697223"/>
                    <a:pt x="766274" y="1722416"/>
                  </a:cubicBezTo>
                  <a:cubicBezTo>
                    <a:pt x="741082" y="1747609"/>
                    <a:pt x="706913" y="1761762"/>
                    <a:pt x="671285" y="1761762"/>
                  </a:cubicBezTo>
                  <a:lnTo>
                    <a:pt x="134336" y="1761762"/>
                  </a:lnTo>
                  <a:cubicBezTo>
                    <a:pt x="98708" y="1761762"/>
                    <a:pt x="64539" y="1747609"/>
                    <a:pt x="39346" y="1722416"/>
                  </a:cubicBezTo>
                  <a:cubicBezTo>
                    <a:pt x="14153" y="1697223"/>
                    <a:pt x="0" y="1663054"/>
                    <a:pt x="0" y="1627426"/>
                  </a:cubicBezTo>
                  <a:lnTo>
                    <a:pt x="0" y="134336"/>
                  </a:lnTo>
                  <a:cubicBezTo>
                    <a:pt x="0" y="98708"/>
                    <a:pt x="14153" y="64539"/>
                    <a:pt x="39346" y="39346"/>
                  </a:cubicBezTo>
                  <a:cubicBezTo>
                    <a:pt x="64539" y="14153"/>
                    <a:pt x="98708" y="0"/>
                    <a:pt x="134336" y="0"/>
                  </a:cubicBezTo>
                  <a:close/>
                </a:path>
              </a:pathLst>
            </a:custGeom>
            <a:blipFill>
              <a:blip r:embed="rId3"/>
              <a:stretch>
                <a:fillRect l="-118026" t="-801" r="-5479" b="-1403"/>
              </a:stretch>
            </a:blipFill>
            <a:ln w="9525" cap="rnd">
              <a:solidFill>
                <a:srgbClr val="F8F8F8"/>
              </a:solidFill>
              <a:prstDash val="solid"/>
              <a:round/>
            </a:ln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337130" y="2814897"/>
            <a:ext cx="2830181" cy="5041203"/>
            <a:chOff x="0" y="0"/>
            <a:chExt cx="1126985" cy="200741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26985" cy="2007419"/>
            </a:xfrm>
            <a:custGeom>
              <a:avLst/>
              <a:gdLst/>
              <a:ahLst/>
              <a:cxnLst/>
              <a:rect l="l" t="t" r="r" b="b"/>
              <a:pathLst>
                <a:path w="1126985" h="2007419">
                  <a:moveTo>
                    <a:pt x="109419" y="0"/>
                  </a:moveTo>
                  <a:lnTo>
                    <a:pt x="1017566" y="0"/>
                  </a:lnTo>
                  <a:cubicBezTo>
                    <a:pt x="1077996" y="0"/>
                    <a:pt x="1126985" y="48989"/>
                    <a:pt x="1126985" y="109419"/>
                  </a:cubicBezTo>
                  <a:lnTo>
                    <a:pt x="1126985" y="1898000"/>
                  </a:lnTo>
                  <a:cubicBezTo>
                    <a:pt x="1126985" y="1958431"/>
                    <a:pt x="1077996" y="2007419"/>
                    <a:pt x="1017566" y="2007419"/>
                  </a:cubicBezTo>
                  <a:lnTo>
                    <a:pt x="109419" y="2007419"/>
                  </a:lnTo>
                  <a:cubicBezTo>
                    <a:pt x="48989" y="2007419"/>
                    <a:pt x="0" y="1958431"/>
                    <a:pt x="0" y="1898000"/>
                  </a:cubicBezTo>
                  <a:lnTo>
                    <a:pt x="0" y="109419"/>
                  </a:lnTo>
                  <a:cubicBezTo>
                    <a:pt x="0" y="48989"/>
                    <a:pt x="48989" y="0"/>
                    <a:pt x="109419" y="0"/>
                  </a:cubicBezTo>
                  <a:close/>
                </a:path>
              </a:pathLst>
            </a:custGeom>
            <a:blipFill>
              <a:blip r:embed="rId3"/>
              <a:stretch>
                <a:fillRect l="-2499" r="-77051" b="-801"/>
              </a:stretch>
            </a:blipFill>
            <a:ln w="9525" cap="rnd">
              <a:solidFill>
                <a:srgbClr val="F8F8F8"/>
              </a:solidFill>
              <a:prstDash val="solid"/>
              <a:round/>
            </a:ln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775868" y="2070074"/>
            <a:ext cx="9287077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About PAROJECT?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75868" y="4275202"/>
            <a:ext cx="9002774" cy="3308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→ Designed for PDLA (intraligamental anesthesia)</a:t>
            </a:r>
          </a:p>
          <a:p>
            <a:pPr algn="l">
              <a:lnSpc>
                <a:spcPts val="4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→ Patientfriendly appearance - does not look like a syringe</a:t>
            </a:r>
          </a:p>
          <a:p>
            <a:pPr algn="l">
              <a:lnSpc>
                <a:spcPts val="4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→ Targets a single tooth with high precision</a:t>
            </a:r>
          </a:p>
          <a:p>
            <a:pPr algn="l">
              <a:lnSpc>
                <a:spcPts val="4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→ Uses standard cartridges and needles</a:t>
            </a:r>
          </a:p>
          <a:p>
            <a:pPr algn="l">
              <a:lnSpc>
                <a:spcPts val="4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→ A compact and user-friendly PDLA syringe with a controlled </a:t>
            </a:r>
          </a:p>
          <a:p>
            <a:pPr algn="l">
              <a:lnSpc>
                <a:spcPts val="3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    small dosage permitting a slow non-traumatic injection.</a:t>
            </a:r>
          </a:p>
          <a:p>
            <a:pPr algn="l">
              <a:lnSpc>
                <a:spcPts val="3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    Dosing 0.06 ml per click.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-539262" y="9605302"/>
            <a:ext cx="18851133" cy="840658"/>
            <a:chOff x="0" y="0"/>
            <a:chExt cx="25134844" cy="1120877"/>
          </a:xfrm>
        </p:grpSpPr>
        <p:grpSp>
          <p:nvGrpSpPr>
            <p:cNvPr id="13" name="Group 13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75868" y="3568191"/>
            <a:ext cx="5201867" cy="0"/>
          </a:xfrm>
          <a:prstGeom prst="line">
            <a:avLst/>
          </a:prstGeom>
          <a:ln w="9525" cap="flat">
            <a:solidFill>
              <a:srgbClr val="CD11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3" name="Freeform 3"/>
          <p:cNvSpPr/>
          <p:nvPr/>
        </p:nvSpPr>
        <p:spPr>
          <a:xfrm>
            <a:off x="542834" y="365321"/>
            <a:ext cx="1845212" cy="691954"/>
          </a:xfrm>
          <a:custGeom>
            <a:avLst/>
            <a:gdLst/>
            <a:ahLst/>
            <a:cxnLst/>
            <a:rect l="l" t="t" r="r" b="b"/>
            <a:pathLst>
              <a:path w="1845212" h="691954">
                <a:moveTo>
                  <a:pt x="0" y="0"/>
                </a:moveTo>
                <a:lnTo>
                  <a:pt x="1845212" y="0"/>
                </a:lnTo>
                <a:lnTo>
                  <a:pt x="1845212" y="691954"/>
                </a:lnTo>
                <a:lnTo>
                  <a:pt x="0" y="69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4" name="TextBox 4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5" name="AutoShape 5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6" name="TextBox 6"/>
          <p:cNvSpPr txBox="1"/>
          <p:nvPr/>
        </p:nvSpPr>
        <p:spPr>
          <a:xfrm>
            <a:off x="1775868" y="2070074"/>
            <a:ext cx="9287077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What is PDLA?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75868" y="4513832"/>
            <a:ext cx="15632793" cy="3997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→ The anaesthetic solution is injected into the periodontal space </a:t>
            </a:r>
          </a:p>
          <a:p>
            <a:pPr algn="l">
              <a:lnSpc>
                <a:spcPts val="4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→ The anaesthetic solution diffuses through the spongious bone and blocks the pulpal nerve at the apex</a:t>
            </a:r>
          </a:p>
          <a:p>
            <a:pPr algn="l">
              <a:lnSpc>
                <a:spcPts val="4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→ Provides a very local effect – also known as “single tooth anaesthesia”</a:t>
            </a:r>
          </a:p>
          <a:p>
            <a:pPr algn="l">
              <a:lnSpc>
                <a:spcPts val="4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→ Used as a supplement or alternative to infiltration and block anaesthesia</a:t>
            </a:r>
          </a:p>
          <a:p>
            <a:pPr algn="l">
              <a:lnSpc>
                <a:spcPts val="4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→ No soft tissue anaesthesia - less risk of self-injury</a:t>
            </a:r>
          </a:p>
          <a:p>
            <a:pPr algn="l">
              <a:lnSpc>
                <a:spcPts val="4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→ Requires controlled pressure and should be performed with a syringe designed for PDLA</a:t>
            </a:r>
          </a:p>
          <a:p>
            <a:pPr algn="l">
              <a:lnSpc>
                <a:spcPts val="4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→ Efficient and patient friendly when performed correctly</a:t>
            </a:r>
          </a:p>
          <a:p>
            <a:pPr algn="l">
              <a:lnSpc>
                <a:spcPts val="4000"/>
              </a:lnSpc>
            </a:pPr>
            <a:endParaRPr lang="en-US" sz="2000" spc="120">
              <a:solidFill>
                <a:srgbClr val="4B565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775868" y="3919858"/>
            <a:ext cx="8843309" cy="428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000" b="1" spc="12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PerioDontal Ligament Anesthesia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-539262" y="9605302"/>
            <a:ext cx="18851133" cy="840658"/>
            <a:chOff x="0" y="0"/>
            <a:chExt cx="25134844" cy="1120877"/>
          </a:xfrm>
        </p:grpSpPr>
        <p:grpSp>
          <p:nvGrpSpPr>
            <p:cNvPr id="10" name="Group 10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75868" y="3568191"/>
            <a:ext cx="5201867" cy="0"/>
          </a:xfrm>
          <a:prstGeom prst="line">
            <a:avLst/>
          </a:prstGeom>
          <a:ln w="9525" cap="flat">
            <a:solidFill>
              <a:srgbClr val="CD11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3" name="Freeform 3"/>
          <p:cNvSpPr/>
          <p:nvPr/>
        </p:nvSpPr>
        <p:spPr>
          <a:xfrm>
            <a:off x="542834" y="365321"/>
            <a:ext cx="1845212" cy="691954"/>
          </a:xfrm>
          <a:custGeom>
            <a:avLst/>
            <a:gdLst/>
            <a:ahLst/>
            <a:cxnLst/>
            <a:rect l="l" t="t" r="r" b="b"/>
            <a:pathLst>
              <a:path w="1845212" h="691954">
                <a:moveTo>
                  <a:pt x="0" y="0"/>
                </a:moveTo>
                <a:lnTo>
                  <a:pt x="1845212" y="0"/>
                </a:lnTo>
                <a:lnTo>
                  <a:pt x="1845212" y="691954"/>
                </a:lnTo>
                <a:lnTo>
                  <a:pt x="0" y="69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4" name="TextBox 4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5" name="AutoShape 5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grpSp>
        <p:nvGrpSpPr>
          <p:cNvPr id="6" name="Group 6"/>
          <p:cNvGrpSpPr/>
          <p:nvPr/>
        </p:nvGrpSpPr>
        <p:grpSpPr>
          <a:xfrm>
            <a:off x="-539262" y="9605302"/>
            <a:ext cx="18851133" cy="840658"/>
            <a:chOff x="0" y="0"/>
            <a:chExt cx="25134844" cy="1120877"/>
          </a:xfrm>
        </p:grpSpPr>
        <p:grpSp>
          <p:nvGrpSpPr>
            <p:cNvPr id="7" name="Group 7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  <p:grpSp>
        <p:nvGrpSpPr>
          <p:cNvPr id="13" name="Group 13"/>
          <p:cNvGrpSpPr/>
          <p:nvPr/>
        </p:nvGrpSpPr>
        <p:grpSpPr>
          <a:xfrm>
            <a:off x="13536930" y="1707006"/>
            <a:ext cx="3722370" cy="3722370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775868" y="2070074"/>
            <a:ext cx="9287077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PDLA with PAROJECT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775868" y="4049203"/>
            <a:ext cx="11474921" cy="2927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→ Disinfect the injection site before treatment.</a:t>
            </a:r>
          </a:p>
          <a:p>
            <a:pPr algn="l">
              <a:lnSpc>
                <a:spcPts val="4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→ Insert the needle into gingival sulcus until contact with alveolar bone crest</a:t>
            </a:r>
          </a:p>
          <a:p>
            <a:pPr algn="l">
              <a:lnSpc>
                <a:spcPts val="4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→ Make sure bevel is facing the root surface</a:t>
            </a:r>
          </a:p>
          <a:p>
            <a:pPr algn="l">
              <a:lnSpc>
                <a:spcPts val="4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→ At the bottom of the sulcus, withdraw the needle slightly, rotate it, and direct the </a:t>
            </a:r>
          </a:p>
          <a:p>
            <a:pPr algn="l">
              <a:lnSpc>
                <a:spcPts val="4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    opening toward the alveolar bone for optimal anaesthetic absorption.</a:t>
            </a:r>
          </a:p>
          <a:p>
            <a:pPr algn="l">
              <a:lnSpc>
                <a:spcPts val="3000"/>
              </a:lnSpc>
            </a:pPr>
            <a:endParaRPr lang="en-US" sz="2000" spc="120">
              <a:solidFill>
                <a:srgbClr val="4B565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636940" y="2066546"/>
            <a:ext cx="498729" cy="622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® 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3536930" y="5535930"/>
            <a:ext cx="3722370" cy="3722370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t="-2272" b="-2272"/>
              </a:stretch>
            </a:blipFill>
          </p:spPr>
          <p:txBody>
            <a:bodyPr/>
            <a:lstStyle/>
            <a:p>
              <a:endParaRPr lang="da-DK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75868" y="3568191"/>
            <a:ext cx="5201867" cy="0"/>
          </a:xfrm>
          <a:prstGeom prst="line">
            <a:avLst/>
          </a:prstGeom>
          <a:ln w="9525" cap="flat">
            <a:solidFill>
              <a:srgbClr val="CD11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3" name="Freeform 3"/>
          <p:cNvSpPr/>
          <p:nvPr/>
        </p:nvSpPr>
        <p:spPr>
          <a:xfrm>
            <a:off x="542834" y="365321"/>
            <a:ext cx="1845212" cy="691954"/>
          </a:xfrm>
          <a:custGeom>
            <a:avLst/>
            <a:gdLst/>
            <a:ahLst/>
            <a:cxnLst/>
            <a:rect l="l" t="t" r="r" b="b"/>
            <a:pathLst>
              <a:path w="1845212" h="691954">
                <a:moveTo>
                  <a:pt x="0" y="0"/>
                </a:moveTo>
                <a:lnTo>
                  <a:pt x="1845212" y="0"/>
                </a:lnTo>
                <a:lnTo>
                  <a:pt x="1845212" y="691954"/>
                </a:lnTo>
                <a:lnTo>
                  <a:pt x="0" y="69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4" name="TextBox 4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5" name="AutoShape 5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grpSp>
        <p:nvGrpSpPr>
          <p:cNvPr id="6" name="Group 6"/>
          <p:cNvGrpSpPr/>
          <p:nvPr/>
        </p:nvGrpSpPr>
        <p:grpSpPr>
          <a:xfrm>
            <a:off x="-539262" y="9605302"/>
            <a:ext cx="18851133" cy="840658"/>
            <a:chOff x="0" y="0"/>
            <a:chExt cx="25134844" cy="1120877"/>
          </a:xfrm>
        </p:grpSpPr>
        <p:grpSp>
          <p:nvGrpSpPr>
            <p:cNvPr id="7" name="Group 7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  <p:grpSp>
        <p:nvGrpSpPr>
          <p:cNvPr id="13" name="Group 13"/>
          <p:cNvGrpSpPr/>
          <p:nvPr/>
        </p:nvGrpSpPr>
        <p:grpSpPr>
          <a:xfrm>
            <a:off x="11560815" y="2924149"/>
            <a:ext cx="5246370" cy="5246370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t="-5819" b="-5819"/>
              </a:stretch>
            </a:blipFill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775868" y="4420678"/>
            <a:ext cx="9455231" cy="3959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→ Slowly deposit 0.2-0.9 ml of the anesthetic solution.</a:t>
            </a:r>
          </a:p>
          <a:p>
            <a:pPr algn="l">
              <a:lnSpc>
                <a:spcPts val="5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→ Have patience - 10-15 seconds per click.</a:t>
            </a:r>
          </a:p>
          <a:p>
            <a:pPr algn="l">
              <a:lnSpc>
                <a:spcPts val="5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→ During injection, slight tissue resistance should be felt; the  </a:t>
            </a:r>
          </a:p>
          <a:p>
            <a:pPr algn="l">
              <a:lnSpc>
                <a:spcPts val="3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    gingiva should turn pale at the injection site. </a:t>
            </a:r>
          </a:p>
          <a:p>
            <a:pPr algn="l">
              <a:lnSpc>
                <a:spcPts val="5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→ Pull out the needle; repeat the procedure for multi-rooted teeth. </a:t>
            </a:r>
          </a:p>
          <a:p>
            <a:pPr algn="l">
              <a:lnSpc>
                <a:spcPts val="5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→ Anaesthesia should take effect in 15-30 seconds and last for 30-</a:t>
            </a:r>
          </a:p>
          <a:p>
            <a:pPr algn="l">
              <a:lnSpc>
                <a:spcPts val="30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    60 minutes.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775868" y="2070074"/>
            <a:ext cx="9287077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PDLA with PAROJECT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636940" y="2066546"/>
            <a:ext cx="498729" cy="622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®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2834" y="365321"/>
            <a:ext cx="1845212" cy="691954"/>
          </a:xfrm>
          <a:custGeom>
            <a:avLst/>
            <a:gdLst/>
            <a:ahLst/>
            <a:cxnLst/>
            <a:rect l="l" t="t" r="r" b="b"/>
            <a:pathLst>
              <a:path w="1845212" h="691954">
                <a:moveTo>
                  <a:pt x="0" y="0"/>
                </a:moveTo>
                <a:lnTo>
                  <a:pt x="1845212" y="0"/>
                </a:lnTo>
                <a:lnTo>
                  <a:pt x="1845212" y="691954"/>
                </a:lnTo>
                <a:lnTo>
                  <a:pt x="0" y="69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3" name="TextBox 3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4" name="AutoShape 4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5" name="AutoShape 5"/>
          <p:cNvSpPr/>
          <p:nvPr/>
        </p:nvSpPr>
        <p:spPr>
          <a:xfrm>
            <a:off x="8886304" y="3746398"/>
            <a:ext cx="5201867" cy="0"/>
          </a:xfrm>
          <a:prstGeom prst="line">
            <a:avLst/>
          </a:prstGeom>
          <a:ln w="9525" cap="flat">
            <a:solidFill>
              <a:srgbClr val="CD11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6" name="Freeform 6"/>
          <p:cNvSpPr/>
          <p:nvPr/>
        </p:nvSpPr>
        <p:spPr>
          <a:xfrm flipH="1">
            <a:off x="0" y="878715"/>
            <a:ext cx="7847472" cy="7847472"/>
          </a:xfrm>
          <a:custGeom>
            <a:avLst/>
            <a:gdLst/>
            <a:ahLst/>
            <a:cxnLst/>
            <a:rect l="l" t="t" r="r" b="b"/>
            <a:pathLst>
              <a:path w="7847472" h="7847472">
                <a:moveTo>
                  <a:pt x="7847472" y="0"/>
                </a:moveTo>
                <a:lnTo>
                  <a:pt x="0" y="0"/>
                </a:lnTo>
                <a:lnTo>
                  <a:pt x="0" y="7847471"/>
                </a:lnTo>
                <a:lnTo>
                  <a:pt x="7847472" y="7847471"/>
                </a:lnTo>
                <a:lnTo>
                  <a:pt x="7847472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7" name="TextBox 7"/>
          <p:cNvSpPr txBox="1"/>
          <p:nvPr/>
        </p:nvSpPr>
        <p:spPr>
          <a:xfrm>
            <a:off x="8886304" y="4805490"/>
            <a:ext cx="8234781" cy="2771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000" spc="120">
                <a:solidFill>
                  <a:srgbClr val="46565C"/>
                </a:solidFill>
                <a:latin typeface="Inter"/>
                <a:ea typeface="Inter"/>
                <a:cs typeface="Inter"/>
                <a:sym typeface="Inter"/>
              </a:rPr>
              <a:t>→ Made from high-grade acid resistant stainless steel              </a:t>
            </a:r>
          </a:p>
          <a:p>
            <a:pPr algn="l">
              <a:lnSpc>
                <a:spcPts val="5000"/>
              </a:lnSpc>
            </a:pPr>
            <a:r>
              <a:rPr lang="en-US" sz="2000" spc="120">
                <a:solidFill>
                  <a:srgbClr val="46565C"/>
                </a:solidFill>
                <a:latin typeface="Inter"/>
                <a:ea typeface="Inter"/>
                <a:cs typeface="Inter"/>
                <a:sym typeface="Inter"/>
              </a:rPr>
              <a:t>→ User friendly pen-grip design</a:t>
            </a:r>
          </a:p>
          <a:p>
            <a:pPr algn="l">
              <a:lnSpc>
                <a:spcPts val="5000"/>
              </a:lnSpc>
            </a:pPr>
            <a:r>
              <a:rPr lang="en-US" sz="2000" spc="120">
                <a:solidFill>
                  <a:srgbClr val="46565C"/>
                </a:solidFill>
                <a:latin typeface="Inter"/>
                <a:ea typeface="Inter"/>
                <a:cs typeface="Inter"/>
                <a:sym typeface="Inter"/>
              </a:rPr>
              <a:t>→ Lightweight and balanced design</a:t>
            </a:r>
          </a:p>
          <a:p>
            <a:pPr algn="l">
              <a:lnSpc>
                <a:spcPts val="5000"/>
              </a:lnSpc>
            </a:pPr>
            <a:r>
              <a:rPr lang="en-US" sz="2000" spc="120">
                <a:solidFill>
                  <a:srgbClr val="46565C"/>
                </a:solidFill>
                <a:latin typeface="Inter"/>
                <a:ea typeface="Inter"/>
                <a:cs typeface="Inter"/>
                <a:sym typeface="Inter"/>
              </a:rPr>
              <a:t>→ Excellent tactile feedback during injection</a:t>
            </a:r>
          </a:p>
          <a:p>
            <a:pPr algn="l">
              <a:lnSpc>
                <a:spcPts val="3600"/>
              </a:lnSpc>
            </a:pPr>
            <a:endParaRPr lang="en-US" sz="2000" spc="120">
              <a:solidFill>
                <a:srgbClr val="46565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886304" y="2562946"/>
            <a:ext cx="6937644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Ergonomic Design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-539262" y="9605302"/>
            <a:ext cx="18851133" cy="840658"/>
            <a:chOff x="0" y="0"/>
            <a:chExt cx="25134844" cy="1120877"/>
          </a:xfrm>
        </p:grpSpPr>
        <p:grpSp>
          <p:nvGrpSpPr>
            <p:cNvPr id="10" name="Group 10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808753" y="3879336"/>
            <a:ext cx="6751826" cy="0"/>
          </a:xfrm>
          <a:prstGeom prst="line">
            <a:avLst/>
          </a:prstGeom>
          <a:ln w="9525" cap="flat">
            <a:solidFill>
              <a:srgbClr val="CD11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3" name="Freeform 3"/>
          <p:cNvSpPr/>
          <p:nvPr/>
        </p:nvSpPr>
        <p:spPr>
          <a:xfrm>
            <a:off x="542834" y="365321"/>
            <a:ext cx="1845212" cy="691954"/>
          </a:xfrm>
          <a:custGeom>
            <a:avLst/>
            <a:gdLst/>
            <a:ahLst/>
            <a:cxnLst/>
            <a:rect l="l" t="t" r="r" b="b"/>
            <a:pathLst>
              <a:path w="1845212" h="691954">
                <a:moveTo>
                  <a:pt x="0" y="0"/>
                </a:moveTo>
                <a:lnTo>
                  <a:pt x="1845212" y="0"/>
                </a:lnTo>
                <a:lnTo>
                  <a:pt x="1845212" y="691954"/>
                </a:lnTo>
                <a:lnTo>
                  <a:pt x="0" y="69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4" name="TextBox 4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5" name="AutoShape 5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6" name="TextBox 6"/>
          <p:cNvSpPr txBox="1"/>
          <p:nvPr/>
        </p:nvSpPr>
        <p:spPr>
          <a:xfrm>
            <a:off x="1775868" y="2705090"/>
            <a:ext cx="7901532" cy="8540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Durability &amp; Simplicity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808753" y="4074598"/>
            <a:ext cx="12162224" cy="428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000" spc="2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BUILT TO LAST – DESIGNED FOR EASY HANDLING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75868" y="4772036"/>
            <a:ext cx="8234781" cy="2714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000" spc="120">
                <a:solidFill>
                  <a:srgbClr val="46565C"/>
                </a:solidFill>
                <a:latin typeface="Inter"/>
                <a:ea typeface="Inter"/>
                <a:cs typeface="Inter"/>
                <a:sym typeface="Inter"/>
              </a:rPr>
              <a:t>→ High-grade stainless steel construction</a:t>
            </a:r>
          </a:p>
          <a:p>
            <a:pPr algn="l">
              <a:lnSpc>
                <a:spcPts val="3600"/>
              </a:lnSpc>
            </a:pPr>
            <a:r>
              <a:rPr lang="en-US" sz="2000" spc="120">
                <a:solidFill>
                  <a:srgbClr val="46565C"/>
                </a:solidFill>
                <a:latin typeface="Inter"/>
                <a:ea typeface="Inter"/>
                <a:cs typeface="Inter"/>
                <a:sym typeface="Inter"/>
              </a:rPr>
              <a:t>→ No coating that can wear off</a:t>
            </a:r>
          </a:p>
          <a:p>
            <a:pPr algn="l">
              <a:lnSpc>
                <a:spcPts val="3600"/>
              </a:lnSpc>
            </a:pPr>
            <a:r>
              <a:rPr lang="en-US" sz="2000" spc="120">
                <a:solidFill>
                  <a:srgbClr val="46565C"/>
                </a:solidFill>
                <a:latin typeface="Inter"/>
                <a:ea typeface="Inter"/>
                <a:cs typeface="Inter"/>
                <a:sym typeface="Inter"/>
              </a:rPr>
              <a:t>→ Simple design – easy to clean and maintain</a:t>
            </a:r>
          </a:p>
          <a:p>
            <a:pPr algn="l">
              <a:lnSpc>
                <a:spcPts val="3600"/>
              </a:lnSpc>
            </a:pPr>
            <a:r>
              <a:rPr lang="en-US" sz="2000" spc="120">
                <a:solidFill>
                  <a:srgbClr val="46565C"/>
                </a:solidFill>
                <a:latin typeface="Inter"/>
                <a:ea typeface="Inter"/>
                <a:cs typeface="Inter"/>
                <a:sym typeface="Inter"/>
              </a:rPr>
              <a:t>→ Takes standard dental cartridges and needles</a:t>
            </a:r>
          </a:p>
          <a:p>
            <a:pPr algn="l">
              <a:lnSpc>
                <a:spcPts val="3600"/>
              </a:lnSpc>
            </a:pPr>
            <a:endParaRPr lang="en-US" sz="2000" spc="120">
              <a:solidFill>
                <a:srgbClr val="46565C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3600"/>
              </a:lnSpc>
            </a:pPr>
            <a:endParaRPr lang="en-US" sz="2000" spc="120">
              <a:solidFill>
                <a:srgbClr val="46565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-539262" y="9605302"/>
            <a:ext cx="18851133" cy="840658"/>
            <a:chOff x="0" y="0"/>
            <a:chExt cx="25134844" cy="1120877"/>
          </a:xfrm>
        </p:grpSpPr>
        <p:grpSp>
          <p:nvGrpSpPr>
            <p:cNvPr id="10" name="Group 10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2834" y="365321"/>
            <a:ext cx="1845212" cy="691954"/>
          </a:xfrm>
          <a:custGeom>
            <a:avLst/>
            <a:gdLst/>
            <a:ahLst/>
            <a:cxnLst/>
            <a:rect l="l" t="t" r="r" b="b"/>
            <a:pathLst>
              <a:path w="1845212" h="691954">
                <a:moveTo>
                  <a:pt x="0" y="0"/>
                </a:moveTo>
                <a:lnTo>
                  <a:pt x="1845212" y="0"/>
                </a:lnTo>
                <a:lnTo>
                  <a:pt x="1845212" y="691954"/>
                </a:lnTo>
                <a:lnTo>
                  <a:pt x="0" y="69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3" name="TextBox 3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4" name="AutoShape 4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5" name="AutoShape 5"/>
          <p:cNvSpPr/>
          <p:nvPr/>
        </p:nvSpPr>
        <p:spPr>
          <a:xfrm>
            <a:off x="1775868" y="3293070"/>
            <a:ext cx="5201867" cy="0"/>
          </a:xfrm>
          <a:prstGeom prst="line">
            <a:avLst/>
          </a:prstGeom>
          <a:ln w="28575" cap="flat">
            <a:solidFill>
              <a:srgbClr val="4B565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grpSp>
        <p:nvGrpSpPr>
          <p:cNvPr id="6" name="Group 6"/>
          <p:cNvGrpSpPr/>
          <p:nvPr/>
        </p:nvGrpSpPr>
        <p:grpSpPr>
          <a:xfrm rot="-5400000">
            <a:off x="4837213" y="2017263"/>
            <a:ext cx="5089049" cy="9683823"/>
            <a:chOff x="0" y="0"/>
            <a:chExt cx="1340326" cy="255047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40326" cy="2550472"/>
            </a:xfrm>
            <a:custGeom>
              <a:avLst/>
              <a:gdLst/>
              <a:ahLst/>
              <a:cxnLst/>
              <a:rect l="l" t="t" r="r" b="b"/>
              <a:pathLst>
                <a:path w="1340326" h="2550472">
                  <a:moveTo>
                    <a:pt x="60852" y="0"/>
                  </a:moveTo>
                  <a:lnTo>
                    <a:pt x="1279474" y="0"/>
                  </a:lnTo>
                  <a:cubicBezTo>
                    <a:pt x="1295613" y="0"/>
                    <a:pt x="1311091" y="6411"/>
                    <a:pt x="1322503" y="17823"/>
                  </a:cubicBezTo>
                  <a:cubicBezTo>
                    <a:pt x="1333915" y="29235"/>
                    <a:pt x="1340326" y="44713"/>
                    <a:pt x="1340326" y="60852"/>
                  </a:cubicBezTo>
                  <a:lnTo>
                    <a:pt x="1340326" y="2489620"/>
                  </a:lnTo>
                  <a:cubicBezTo>
                    <a:pt x="1340326" y="2523228"/>
                    <a:pt x="1313082" y="2550472"/>
                    <a:pt x="1279474" y="2550472"/>
                  </a:cubicBezTo>
                  <a:lnTo>
                    <a:pt x="60852" y="2550472"/>
                  </a:lnTo>
                  <a:cubicBezTo>
                    <a:pt x="44713" y="2550472"/>
                    <a:pt x="29235" y="2544061"/>
                    <a:pt x="17823" y="2532649"/>
                  </a:cubicBezTo>
                  <a:cubicBezTo>
                    <a:pt x="6411" y="2521237"/>
                    <a:pt x="0" y="2505759"/>
                    <a:pt x="0" y="2489620"/>
                  </a:cubicBezTo>
                  <a:lnTo>
                    <a:pt x="0" y="60852"/>
                  </a:lnTo>
                  <a:cubicBezTo>
                    <a:pt x="0" y="27244"/>
                    <a:pt x="27244" y="0"/>
                    <a:pt x="60852" y="0"/>
                  </a:cubicBezTo>
                  <a:close/>
                </a:path>
              </a:pathLst>
            </a:custGeom>
            <a:solidFill>
              <a:srgbClr val="4B565C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14300"/>
              <a:ext cx="1340326" cy="26647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8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2775261">
            <a:off x="5684581" y="3600997"/>
            <a:ext cx="541804" cy="1171469"/>
          </a:xfrm>
          <a:custGeom>
            <a:avLst/>
            <a:gdLst/>
            <a:ahLst/>
            <a:cxnLst/>
            <a:rect l="l" t="t" r="r" b="b"/>
            <a:pathLst>
              <a:path w="541804" h="1171469">
                <a:moveTo>
                  <a:pt x="0" y="0"/>
                </a:moveTo>
                <a:lnTo>
                  <a:pt x="541805" y="0"/>
                </a:lnTo>
                <a:lnTo>
                  <a:pt x="541805" y="1171469"/>
                </a:lnTo>
                <a:lnTo>
                  <a:pt x="0" y="117146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grpSp>
        <p:nvGrpSpPr>
          <p:cNvPr id="10" name="Group 10"/>
          <p:cNvGrpSpPr/>
          <p:nvPr/>
        </p:nvGrpSpPr>
        <p:grpSpPr>
          <a:xfrm>
            <a:off x="-539262" y="9605302"/>
            <a:ext cx="18851133" cy="840658"/>
            <a:chOff x="0" y="0"/>
            <a:chExt cx="25134844" cy="1120877"/>
          </a:xfrm>
        </p:grpSpPr>
        <p:grpSp>
          <p:nvGrpSpPr>
            <p:cNvPr id="11" name="Group 11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  <p:sp>
        <p:nvSpPr>
          <p:cNvPr id="17" name="Freeform 17"/>
          <p:cNvSpPr/>
          <p:nvPr/>
        </p:nvSpPr>
        <p:spPr>
          <a:xfrm>
            <a:off x="13536971" y="1361700"/>
            <a:ext cx="2506336" cy="1124718"/>
          </a:xfrm>
          <a:custGeom>
            <a:avLst/>
            <a:gdLst/>
            <a:ahLst/>
            <a:cxnLst/>
            <a:rect l="l" t="t" r="r" b="b"/>
            <a:pathLst>
              <a:path w="2506336" h="1124718">
                <a:moveTo>
                  <a:pt x="0" y="0"/>
                </a:moveTo>
                <a:lnTo>
                  <a:pt x="2506336" y="0"/>
                </a:lnTo>
                <a:lnTo>
                  <a:pt x="2506336" y="1124719"/>
                </a:lnTo>
                <a:lnTo>
                  <a:pt x="0" y="11247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8" name="Freeform 18"/>
          <p:cNvSpPr/>
          <p:nvPr/>
        </p:nvSpPr>
        <p:spPr>
          <a:xfrm>
            <a:off x="13536971" y="8086622"/>
            <a:ext cx="2721666" cy="1003614"/>
          </a:xfrm>
          <a:custGeom>
            <a:avLst/>
            <a:gdLst/>
            <a:ahLst/>
            <a:cxnLst/>
            <a:rect l="l" t="t" r="r" b="b"/>
            <a:pathLst>
              <a:path w="2721666" h="1003614">
                <a:moveTo>
                  <a:pt x="0" y="0"/>
                </a:moveTo>
                <a:lnTo>
                  <a:pt x="2721666" y="0"/>
                </a:lnTo>
                <a:lnTo>
                  <a:pt x="2721666" y="1003614"/>
                </a:lnTo>
                <a:lnTo>
                  <a:pt x="0" y="100361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9" name="Freeform 19"/>
          <p:cNvSpPr/>
          <p:nvPr/>
        </p:nvSpPr>
        <p:spPr>
          <a:xfrm>
            <a:off x="13536971" y="3890602"/>
            <a:ext cx="2506336" cy="1395194"/>
          </a:xfrm>
          <a:custGeom>
            <a:avLst/>
            <a:gdLst/>
            <a:ahLst/>
            <a:cxnLst/>
            <a:rect l="l" t="t" r="r" b="b"/>
            <a:pathLst>
              <a:path w="2506336" h="1395194">
                <a:moveTo>
                  <a:pt x="0" y="0"/>
                </a:moveTo>
                <a:lnTo>
                  <a:pt x="2506336" y="0"/>
                </a:lnTo>
                <a:lnTo>
                  <a:pt x="2506336" y="1395193"/>
                </a:lnTo>
                <a:lnTo>
                  <a:pt x="0" y="13951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20" name="Freeform 20"/>
          <p:cNvSpPr/>
          <p:nvPr/>
        </p:nvSpPr>
        <p:spPr>
          <a:xfrm>
            <a:off x="13536971" y="5380882"/>
            <a:ext cx="2721666" cy="1122687"/>
          </a:xfrm>
          <a:custGeom>
            <a:avLst/>
            <a:gdLst/>
            <a:ahLst/>
            <a:cxnLst/>
            <a:rect l="l" t="t" r="r" b="b"/>
            <a:pathLst>
              <a:path w="2721666" h="1122687">
                <a:moveTo>
                  <a:pt x="0" y="0"/>
                </a:moveTo>
                <a:lnTo>
                  <a:pt x="2721666" y="0"/>
                </a:lnTo>
                <a:lnTo>
                  <a:pt x="2721666" y="1122687"/>
                </a:lnTo>
                <a:lnTo>
                  <a:pt x="0" y="112268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21" name="Freeform 21"/>
          <p:cNvSpPr/>
          <p:nvPr/>
        </p:nvSpPr>
        <p:spPr>
          <a:xfrm>
            <a:off x="13536971" y="2682255"/>
            <a:ext cx="2506336" cy="1251079"/>
          </a:xfrm>
          <a:custGeom>
            <a:avLst/>
            <a:gdLst/>
            <a:ahLst/>
            <a:cxnLst/>
            <a:rect l="l" t="t" r="r" b="b"/>
            <a:pathLst>
              <a:path w="2506336" h="1251079">
                <a:moveTo>
                  <a:pt x="0" y="0"/>
                </a:moveTo>
                <a:lnTo>
                  <a:pt x="2506336" y="0"/>
                </a:lnTo>
                <a:lnTo>
                  <a:pt x="2506336" y="1251079"/>
                </a:lnTo>
                <a:lnTo>
                  <a:pt x="0" y="125107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22" name="Freeform 22"/>
          <p:cNvSpPr/>
          <p:nvPr/>
        </p:nvSpPr>
        <p:spPr>
          <a:xfrm>
            <a:off x="13536971" y="6710310"/>
            <a:ext cx="2721666" cy="1084130"/>
          </a:xfrm>
          <a:custGeom>
            <a:avLst/>
            <a:gdLst/>
            <a:ahLst/>
            <a:cxnLst/>
            <a:rect l="l" t="t" r="r" b="b"/>
            <a:pathLst>
              <a:path w="2721666" h="1084130">
                <a:moveTo>
                  <a:pt x="0" y="0"/>
                </a:moveTo>
                <a:lnTo>
                  <a:pt x="2721666" y="0"/>
                </a:lnTo>
                <a:lnTo>
                  <a:pt x="2721666" y="1084130"/>
                </a:lnTo>
                <a:lnTo>
                  <a:pt x="0" y="108413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23" name="TextBox 23"/>
          <p:cNvSpPr txBox="1"/>
          <p:nvPr/>
        </p:nvSpPr>
        <p:spPr>
          <a:xfrm>
            <a:off x="1775868" y="2070074"/>
            <a:ext cx="8140160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How to load PAROJECT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804443" y="3684424"/>
            <a:ext cx="7671109" cy="428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000" b="1" spc="12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Quick and simple setup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757902" y="4606471"/>
            <a:ext cx="9247671" cy="4956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7034" lvl="1" indent="-183517" algn="l">
              <a:lnSpc>
                <a:spcPts val="3808"/>
              </a:lnSpc>
              <a:buAutoNum type="arabicPeriod"/>
            </a:pPr>
            <a:r>
              <a:rPr lang="en-US" sz="1700" spc="10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Disassemble the syringe into two parts: front (barrel) and rear (lever housing),</a:t>
            </a:r>
            <a:r>
              <a:rPr lang="en-US" sz="1700" b="1" spc="102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 fig. 1.</a:t>
            </a:r>
          </a:p>
          <a:p>
            <a:pPr marL="367034" lvl="1" indent="-183517" algn="l">
              <a:lnSpc>
                <a:spcPts val="3808"/>
              </a:lnSpc>
              <a:buAutoNum type="arabicPeriod"/>
            </a:pPr>
            <a:r>
              <a:rPr lang="en-US" sz="1700" spc="10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Remove the plunger by pulling the plunger through the lever housing,</a:t>
            </a:r>
            <a:r>
              <a:rPr lang="en-US" sz="1700" b="1" spc="102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 fig. 2.</a:t>
            </a:r>
          </a:p>
          <a:p>
            <a:pPr marL="367034" lvl="1" indent="-183517" algn="l">
              <a:lnSpc>
                <a:spcPts val="3808"/>
              </a:lnSpc>
              <a:buAutoNum type="arabicPeriod"/>
            </a:pPr>
            <a:r>
              <a:rPr lang="en-US" sz="1700" spc="10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Screw on the disposable dental needle,</a:t>
            </a:r>
            <a:r>
              <a:rPr lang="en-US" sz="1700" b="1" spc="102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 fig. 3.</a:t>
            </a:r>
          </a:p>
          <a:p>
            <a:pPr marL="367034" lvl="1" indent="-183517" algn="l">
              <a:lnSpc>
                <a:spcPts val="3808"/>
              </a:lnSpc>
              <a:buAutoNum type="arabicPeriod"/>
            </a:pPr>
            <a:r>
              <a:rPr lang="en-US" sz="1700" spc="10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Insert a standard dental cartridge into the barrel,</a:t>
            </a:r>
            <a:r>
              <a:rPr lang="en-US" sz="1700" b="1" spc="102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 fig. 4.</a:t>
            </a:r>
          </a:p>
          <a:p>
            <a:pPr marL="367034" lvl="1" indent="-183517" algn="l">
              <a:lnSpc>
                <a:spcPts val="3808"/>
              </a:lnSpc>
              <a:buAutoNum type="arabicPeriod"/>
            </a:pPr>
            <a:r>
              <a:rPr lang="en-US" sz="1700" spc="10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Reassemble the syringe by screwing the barrel onto the lever housing,</a:t>
            </a:r>
            <a:r>
              <a:rPr lang="en-US" sz="1700" b="1" spc="102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 fig. 5.</a:t>
            </a:r>
          </a:p>
          <a:p>
            <a:pPr marL="367034" lvl="1" indent="-183517" algn="l">
              <a:lnSpc>
                <a:spcPts val="3808"/>
              </a:lnSpc>
              <a:buAutoNum type="arabicPeriod"/>
            </a:pPr>
            <a:r>
              <a:rPr lang="en-US" sz="1700" spc="10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Insert the plunger into the lever housing and push it until contact is made with the cartridge</a:t>
            </a:r>
            <a:r>
              <a:rPr lang="en-US" sz="1700" b="1" spc="102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, fig. 6.</a:t>
            </a:r>
          </a:p>
          <a:p>
            <a:pPr algn="l">
              <a:lnSpc>
                <a:spcPts val="3060"/>
              </a:lnSpc>
            </a:pPr>
            <a:r>
              <a:rPr lang="en-US" sz="1700" b="1" spc="102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NB! The plunger can only be inserted by the rear end of the lever housing, and with the smallest smooth part first. </a:t>
            </a:r>
          </a:p>
          <a:p>
            <a:pPr algn="l">
              <a:lnSpc>
                <a:spcPts val="3060"/>
              </a:lnSpc>
            </a:pPr>
            <a:endParaRPr lang="en-US" sz="1700" b="1" spc="102">
              <a:solidFill>
                <a:srgbClr val="FFFFFF"/>
              </a:solidFill>
              <a:latin typeface="Inter Bold"/>
              <a:ea typeface="Inter Bold"/>
              <a:cs typeface="Inter Bold"/>
              <a:sym typeface="Inter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3536971" y="2251727"/>
            <a:ext cx="613858" cy="335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80"/>
              </a:lnSpc>
            </a:pPr>
            <a:r>
              <a:rPr lang="en-US" sz="1600" spc="96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Fig. 1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3536971" y="3718070"/>
            <a:ext cx="613858" cy="335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80"/>
              </a:lnSpc>
            </a:pPr>
            <a:r>
              <a:rPr lang="en-US" sz="1600" spc="96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Fig. 2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3536971" y="5045603"/>
            <a:ext cx="613858" cy="335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80"/>
              </a:lnSpc>
            </a:pPr>
            <a:r>
              <a:rPr lang="en-US" sz="1600" spc="96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Fig. 3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3536971" y="6168290"/>
            <a:ext cx="613858" cy="335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80"/>
              </a:lnSpc>
            </a:pPr>
            <a:r>
              <a:rPr lang="en-US" sz="1600" spc="96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Fig. 4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3536971" y="7541794"/>
            <a:ext cx="613858" cy="335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80"/>
              </a:lnSpc>
            </a:pPr>
            <a:r>
              <a:rPr lang="en-US" sz="1600" spc="96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Fig. 5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3536971" y="8923022"/>
            <a:ext cx="613858" cy="335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80"/>
              </a:lnSpc>
            </a:pPr>
            <a:r>
              <a:rPr lang="en-US" sz="1600" spc="96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Fig. 6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808753" y="3879336"/>
            <a:ext cx="6751826" cy="0"/>
          </a:xfrm>
          <a:prstGeom prst="line">
            <a:avLst/>
          </a:prstGeom>
          <a:ln w="9525" cap="flat">
            <a:solidFill>
              <a:srgbClr val="CD11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3" name="Freeform 3"/>
          <p:cNvSpPr/>
          <p:nvPr/>
        </p:nvSpPr>
        <p:spPr>
          <a:xfrm>
            <a:off x="542834" y="365321"/>
            <a:ext cx="1845212" cy="691954"/>
          </a:xfrm>
          <a:custGeom>
            <a:avLst/>
            <a:gdLst/>
            <a:ahLst/>
            <a:cxnLst/>
            <a:rect l="l" t="t" r="r" b="b"/>
            <a:pathLst>
              <a:path w="1845212" h="691954">
                <a:moveTo>
                  <a:pt x="0" y="0"/>
                </a:moveTo>
                <a:lnTo>
                  <a:pt x="1845212" y="0"/>
                </a:lnTo>
                <a:lnTo>
                  <a:pt x="1845212" y="691954"/>
                </a:lnTo>
                <a:lnTo>
                  <a:pt x="0" y="69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4" name="TextBox 4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5" name="AutoShape 5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6" name="TextBox 6"/>
          <p:cNvSpPr txBox="1"/>
          <p:nvPr/>
        </p:nvSpPr>
        <p:spPr>
          <a:xfrm>
            <a:off x="1775868" y="2705090"/>
            <a:ext cx="8434932" cy="8540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Maintenance &amp; warranty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808753" y="4074598"/>
            <a:ext cx="12162224" cy="428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000" spc="2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DESIGNED FOR LONG-TERM, RELIABLE USE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75868" y="4733936"/>
            <a:ext cx="8234781" cy="2460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00"/>
              </a:lnSpc>
            </a:pPr>
            <a:r>
              <a:rPr lang="en-US" sz="2000" spc="120">
                <a:solidFill>
                  <a:srgbClr val="46565C"/>
                </a:solidFill>
                <a:latin typeface="Inter"/>
                <a:ea typeface="Inter"/>
                <a:cs typeface="Inter"/>
                <a:sym typeface="Inter"/>
              </a:rPr>
              <a:t>→ </a:t>
            </a:r>
            <a:r>
              <a:rPr lang="en-US" sz="2000" b="1" spc="120">
                <a:solidFill>
                  <a:srgbClr val="46565C"/>
                </a:solidFill>
                <a:latin typeface="Inter Bold"/>
                <a:ea typeface="Inter Bold"/>
                <a:cs typeface="Inter Bold"/>
                <a:sym typeface="Inter Bold"/>
              </a:rPr>
              <a:t>Sterilizable</a:t>
            </a:r>
            <a:r>
              <a:rPr lang="en-US" sz="2000" spc="120">
                <a:solidFill>
                  <a:srgbClr val="46565C"/>
                </a:solidFill>
                <a:latin typeface="Inter"/>
                <a:ea typeface="Inter"/>
                <a:cs typeface="Inter"/>
                <a:sym typeface="Inter"/>
              </a:rPr>
              <a:t> up to 134°C</a:t>
            </a:r>
          </a:p>
          <a:p>
            <a:pPr algn="l">
              <a:lnSpc>
                <a:spcPts val="4000"/>
              </a:lnSpc>
            </a:pPr>
            <a:r>
              <a:rPr lang="en-US" sz="2000" spc="120">
                <a:solidFill>
                  <a:srgbClr val="46565C"/>
                </a:solidFill>
                <a:latin typeface="Inter"/>
                <a:ea typeface="Inter"/>
                <a:cs typeface="Inter"/>
                <a:sym typeface="Inter"/>
              </a:rPr>
              <a:t>→ </a:t>
            </a:r>
            <a:r>
              <a:rPr lang="en-US" sz="2000" b="1" spc="120">
                <a:solidFill>
                  <a:srgbClr val="46565C"/>
                </a:solidFill>
                <a:latin typeface="Inter Bold"/>
                <a:ea typeface="Inter Bold"/>
                <a:cs typeface="Inter Bold"/>
                <a:sym typeface="Inter Bold"/>
              </a:rPr>
              <a:t>Easy cleaning </a:t>
            </a:r>
            <a:r>
              <a:rPr lang="en-US" sz="2000" spc="120">
                <a:solidFill>
                  <a:srgbClr val="46565C"/>
                </a:solidFill>
                <a:latin typeface="Inter"/>
                <a:ea typeface="Inter"/>
                <a:cs typeface="Inter"/>
                <a:sym typeface="Inter"/>
              </a:rPr>
              <a:t>after each use</a:t>
            </a:r>
          </a:p>
          <a:p>
            <a:pPr algn="l">
              <a:lnSpc>
                <a:spcPts val="4000"/>
              </a:lnSpc>
            </a:pPr>
            <a:r>
              <a:rPr lang="en-US" sz="2000" spc="120">
                <a:solidFill>
                  <a:srgbClr val="46565C"/>
                </a:solidFill>
                <a:latin typeface="Inter"/>
                <a:ea typeface="Inter"/>
                <a:cs typeface="Inter"/>
                <a:sym typeface="Inter"/>
              </a:rPr>
              <a:t>→ </a:t>
            </a:r>
            <a:r>
              <a:rPr lang="en-US" sz="2000" b="1" spc="120">
                <a:solidFill>
                  <a:srgbClr val="46565C"/>
                </a:solidFill>
                <a:latin typeface="Inter Bold"/>
                <a:ea typeface="Inter Bold"/>
                <a:cs typeface="Inter Bold"/>
                <a:sym typeface="Inter Bold"/>
              </a:rPr>
              <a:t>Durable materials</a:t>
            </a:r>
            <a:r>
              <a:rPr lang="en-US" sz="2000" spc="120">
                <a:solidFill>
                  <a:srgbClr val="46565C"/>
                </a:solidFill>
                <a:latin typeface="Inter"/>
                <a:ea typeface="Inter"/>
                <a:cs typeface="Inter"/>
                <a:sym typeface="Inter"/>
              </a:rPr>
              <a:t> for repeated use</a:t>
            </a:r>
          </a:p>
          <a:p>
            <a:pPr algn="l">
              <a:lnSpc>
                <a:spcPts val="4000"/>
              </a:lnSpc>
            </a:pPr>
            <a:r>
              <a:rPr lang="en-US" sz="2000" spc="120">
                <a:solidFill>
                  <a:srgbClr val="46565C"/>
                </a:solidFill>
                <a:latin typeface="Inter"/>
                <a:ea typeface="Inter"/>
                <a:cs typeface="Inter"/>
                <a:sym typeface="Inter"/>
              </a:rPr>
              <a:t>→ </a:t>
            </a:r>
            <a:r>
              <a:rPr lang="en-US" sz="2000" b="1" spc="120">
                <a:solidFill>
                  <a:srgbClr val="46565C"/>
                </a:solidFill>
                <a:latin typeface="Inter Bold"/>
                <a:ea typeface="Inter Bold"/>
                <a:cs typeface="Inter Bold"/>
                <a:sym typeface="Inter Bold"/>
              </a:rPr>
              <a:t>5-year warranty</a:t>
            </a:r>
            <a:r>
              <a:rPr lang="en-US" sz="2000" spc="120">
                <a:solidFill>
                  <a:srgbClr val="46565C"/>
                </a:solidFill>
                <a:latin typeface="Inter"/>
                <a:ea typeface="Inter"/>
                <a:cs typeface="Inter"/>
                <a:sym typeface="Inter"/>
              </a:rPr>
              <a:t> on material and construction</a:t>
            </a:r>
          </a:p>
          <a:p>
            <a:pPr algn="l">
              <a:lnSpc>
                <a:spcPts val="3600"/>
              </a:lnSpc>
            </a:pPr>
            <a:endParaRPr lang="en-US" sz="2000" spc="120">
              <a:solidFill>
                <a:srgbClr val="46565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-539262" y="9605302"/>
            <a:ext cx="18851133" cy="840658"/>
            <a:chOff x="0" y="0"/>
            <a:chExt cx="25134844" cy="1120877"/>
          </a:xfrm>
        </p:grpSpPr>
        <p:grpSp>
          <p:nvGrpSpPr>
            <p:cNvPr id="10" name="Group 10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  <p:grpSp>
        <p:nvGrpSpPr>
          <p:cNvPr id="16" name="Group 16"/>
          <p:cNvGrpSpPr/>
          <p:nvPr/>
        </p:nvGrpSpPr>
        <p:grpSpPr>
          <a:xfrm>
            <a:off x="12474712" y="3470935"/>
            <a:ext cx="4078644" cy="4078644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a-DK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664</Words>
  <Application>Microsoft Office PowerPoint</Application>
  <PresentationFormat>Brugerdefineret</PresentationFormat>
  <Paragraphs>85</Paragraphs>
  <Slides>11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6" baseType="lpstr">
      <vt:lpstr>Calibri</vt:lpstr>
      <vt:lpstr>Inter</vt:lpstr>
      <vt:lpstr>Arial</vt:lpstr>
      <vt:lpstr>Inter Bold</vt:lpstr>
      <vt:lpstr>Office Theme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PAROJECT</dc:title>
  <dc:creator>Bruger</dc:creator>
  <cp:lastModifiedBy>Susanne Valentin</cp:lastModifiedBy>
  <cp:revision>2</cp:revision>
  <dcterms:created xsi:type="dcterms:W3CDTF">2006-08-16T00:00:00Z</dcterms:created>
  <dcterms:modified xsi:type="dcterms:W3CDTF">2026-05-26T17:32:35Z</dcterms:modified>
  <dc:identifier>DAHGWyMZWbQ</dc:identifier>
</cp:coreProperties>
</file>