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Inter" panose="020B0604020202020204" charset="0"/>
      <p:regular r:id="rId13"/>
    </p:embeddedFont>
    <p:embeddedFont>
      <p:font typeface="Inter Bold" panose="020B0604020202020204" charset="0"/>
      <p:regular r:id="rId14"/>
    </p:embeddedFont>
    <p:embeddedFont>
      <p:font typeface="Inter Light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sv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1788"/>
            <a:ext cx="18284555" cy="10276134"/>
          </a:xfrm>
          <a:custGeom>
            <a:avLst/>
            <a:gdLst/>
            <a:ahLst/>
            <a:cxnLst/>
            <a:rect l="l" t="t" r="r" b="b"/>
            <a:pathLst>
              <a:path w="18284555" h="10276134">
                <a:moveTo>
                  <a:pt x="0" y="0"/>
                </a:moveTo>
                <a:lnTo>
                  <a:pt x="18284555" y="0"/>
                </a:lnTo>
                <a:lnTo>
                  <a:pt x="18284555" y="10276134"/>
                </a:lnTo>
                <a:lnTo>
                  <a:pt x="0" y="10276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5000"/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 rot="5400000">
            <a:off x="-27315" y="-4012435"/>
            <a:ext cx="18311871" cy="18311871"/>
          </a:xfrm>
          <a:custGeom>
            <a:avLst/>
            <a:gdLst/>
            <a:ahLst/>
            <a:cxnLst/>
            <a:rect l="l" t="t" r="r" b="b"/>
            <a:pathLst>
              <a:path w="18311871" h="18311871">
                <a:moveTo>
                  <a:pt x="0" y="0"/>
                </a:moveTo>
                <a:lnTo>
                  <a:pt x="18311870" y="0"/>
                </a:lnTo>
                <a:lnTo>
                  <a:pt x="18311870" y="18311870"/>
                </a:lnTo>
                <a:lnTo>
                  <a:pt x="0" y="183118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TextBox 5"/>
          <p:cNvSpPr txBox="1"/>
          <p:nvPr/>
        </p:nvSpPr>
        <p:spPr>
          <a:xfrm>
            <a:off x="5129662" y="3141094"/>
            <a:ext cx="8234781" cy="257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900" spc="114">
                <a:solidFill>
                  <a:srgbClr val="F8F8F8"/>
                </a:solidFill>
                <a:latin typeface="Inter"/>
                <a:ea typeface="Inter"/>
                <a:cs typeface="Inter"/>
                <a:sym typeface="Inter"/>
              </a:rPr>
              <a:t>Dental instruments • Handcrafted in Denmark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16055" y="2158749"/>
            <a:ext cx="5061996" cy="929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RØNVIG Dental</a:t>
            </a:r>
          </a:p>
        </p:txBody>
      </p:sp>
      <p:sp>
        <p:nvSpPr>
          <p:cNvPr id="7" name="Freeform 7"/>
          <p:cNvSpPr/>
          <p:nvPr/>
        </p:nvSpPr>
        <p:spPr>
          <a:xfrm>
            <a:off x="542834" y="481244"/>
            <a:ext cx="1845212" cy="498207"/>
          </a:xfrm>
          <a:custGeom>
            <a:avLst/>
            <a:gdLst/>
            <a:ahLst/>
            <a:cxnLst/>
            <a:rect l="l" t="t" r="r" b="b"/>
            <a:pathLst>
              <a:path w="1845212" h="498207">
                <a:moveTo>
                  <a:pt x="0" y="0"/>
                </a:moveTo>
                <a:lnTo>
                  <a:pt x="1845212" y="0"/>
                </a:lnTo>
                <a:lnTo>
                  <a:pt x="1845212" y="498207"/>
                </a:lnTo>
                <a:lnTo>
                  <a:pt x="0" y="4982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8" name="TextBox 8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30641" y="2061491"/>
            <a:ext cx="7130653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-563133" y="9702556"/>
            <a:ext cx="18851133" cy="840658"/>
            <a:chOff x="0" y="0"/>
            <a:chExt cx="25134844" cy="1120877"/>
          </a:xfrm>
        </p:grpSpPr>
        <p:grpSp>
          <p:nvGrpSpPr>
            <p:cNvPr id="7" name="Group 7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1980061" y="2816187"/>
            <a:ext cx="1869426" cy="2336782"/>
          </a:xfrm>
          <a:custGeom>
            <a:avLst/>
            <a:gdLst/>
            <a:ahLst/>
            <a:cxnLst/>
            <a:rect l="l" t="t" r="r" b="b"/>
            <a:pathLst>
              <a:path w="1869426" h="2336782">
                <a:moveTo>
                  <a:pt x="0" y="0"/>
                </a:moveTo>
                <a:lnTo>
                  <a:pt x="1869426" y="0"/>
                </a:lnTo>
                <a:lnTo>
                  <a:pt x="1869426" y="2336782"/>
                </a:lnTo>
                <a:lnTo>
                  <a:pt x="0" y="23367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4" name="Freeform 14"/>
          <p:cNvSpPr/>
          <p:nvPr/>
        </p:nvSpPr>
        <p:spPr>
          <a:xfrm>
            <a:off x="4315563" y="2944426"/>
            <a:ext cx="1766835" cy="2208543"/>
          </a:xfrm>
          <a:custGeom>
            <a:avLst/>
            <a:gdLst/>
            <a:ahLst/>
            <a:cxnLst/>
            <a:rect l="l" t="t" r="r" b="b"/>
            <a:pathLst>
              <a:path w="1766835" h="2208543">
                <a:moveTo>
                  <a:pt x="0" y="0"/>
                </a:moveTo>
                <a:lnTo>
                  <a:pt x="1766835" y="0"/>
                </a:lnTo>
                <a:lnTo>
                  <a:pt x="1766835" y="2208543"/>
                </a:lnTo>
                <a:lnTo>
                  <a:pt x="0" y="22085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5" name="Freeform 15"/>
          <p:cNvSpPr/>
          <p:nvPr/>
        </p:nvSpPr>
        <p:spPr>
          <a:xfrm>
            <a:off x="6666574" y="2924148"/>
            <a:ext cx="1766835" cy="2208543"/>
          </a:xfrm>
          <a:custGeom>
            <a:avLst/>
            <a:gdLst/>
            <a:ahLst/>
            <a:cxnLst/>
            <a:rect l="l" t="t" r="r" b="b"/>
            <a:pathLst>
              <a:path w="1766835" h="2208543">
                <a:moveTo>
                  <a:pt x="0" y="0"/>
                </a:moveTo>
                <a:lnTo>
                  <a:pt x="1766834" y="0"/>
                </a:lnTo>
                <a:lnTo>
                  <a:pt x="1766834" y="2208543"/>
                </a:lnTo>
                <a:lnTo>
                  <a:pt x="0" y="22085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6" name="Freeform 16"/>
          <p:cNvSpPr/>
          <p:nvPr/>
        </p:nvSpPr>
        <p:spPr>
          <a:xfrm>
            <a:off x="8896251" y="3102329"/>
            <a:ext cx="2320336" cy="2050640"/>
          </a:xfrm>
          <a:custGeom>
            <a:avLst/>
            <a:gdLst/>
            <a:ahLst/>
            <a:cxnLst/>
            <a:rect l="l" t="t" r="r" b="b"/>
            <a:pathLst>
              <a:path w="2320336" h="2050640">
                <a:moveTo>
                  <a:pt x="0" y="0"/>
                </a:moveTo>
                <a:lnTo>
                  <a:pt x="2320336" y="0"/>
                </a:lnTo>
                <a:lnTo>
                  <a:pt x="2320336" y="2050640"/>
                </a:lnTo>
                <a:lnTo>
                  <a:pt x="0" y="20506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9919" b="-21519"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7" name="Freeform 17"/>
          <p:cNvSpPr/>
          <p:nvPr/>
        </p:nvSpPr>
        <p:spPr>
          <a:xfrm>
            <a:off x="14222890" y="2944426"/>
            <a:ext cx="2141675" cy="2208543"/>
          </a:xfrm>
          <a:custGeom>
            <a:avLst/>
            <a:gdLst/>
            <a:ahLst/>
            <a:cxnLst/>
            <a:rect l="l" t="t" r="r" b="b"/>
            <a:pathLst>
              <a:path w="2141675" h="2208543">
                <a:moveTo>
                  <a:pt x="0" y="0"/>
                </a:moveTo>
                <a:lnTo>
                  <a:pt x="2141675" y="0"/>
                </a:lnTo>
                <a:lnTo>
                  <a:pt x="2141675" y="2208543"/>
                </a:lnTo>
                <a:lnTo>
                  <a:pt x="0" y="22085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9868" b="-11346"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8" name="Freeform 18"/>
          <p:cNvSpPr/>
          <p:nvPr/>
        </p:nvSpPr>
        <p:spPr>
          <a:xfrm>
            <a:off x="11619166" y="2816187"/>
            <a:ext cx="2140881" cy="2336782"/>
          </a:xfrm>
          <a:custGeom>
            <a:avLst/>
            <a:gdLst/>
            <a:ahLst/>
            <a:cxnLst/>
            <a:rect l="l" t="t" r="r" b="b"/>
            <a:pathLst>
              <a:path w="2140881" h="2336782">
                <a:moveTo>
                  <a:pt x="0" y="0"/>
                </a:moveTo>
                <a:lnTo>
                  <a:pt x="2140881" y="0"/>
                </a:lnTo>
                <a:lnTo>
                  <a:pt x="2140881" y="2336782"/>
                </a:lnTo>
                <a:lnTo>
                  <a:pt x="0" y="23367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4520"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9" name="Freeform 19"/>
          <p:cNvSpPr/>
          <p:nvPr/>
        </p:nvSpPr>
        <p:spPr>
          <a:xfrm>
            <a:off x="11766075" y="6122681"/>
            <a:ext cx="1847064" cy="2308830"/>
          </a:xfrm>
          <a:custGeom>
            <a:avLst/>
            <a:gdLst/>
            <a:ahLst/>
            <a:cxnLst/>
            <a:rect l="l" t="t" r="r" b="b"/>
            <a:pathLst>
              <a:path w="1847064" h="2308830">
                <a:moveTo>
                  <a:pt x="0" y="0"/>
                </a:moveTo>
                <a:lnTo>
                  <a:pt x="1847064" y="0"/>
                </a:lnTo>
                <a:lnTo>
                  <a:pt x="1847064" y="2308830"/>
                </a:lnTo>
                <a:lnTo>
                  <a:pt x="0" y="230883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0" name="Freeform 20"/>
          <p:cNvSpPr/>
          <p:nvPr/>
        </p:nvSpPr>
        <p:spPr>
          <a:xfrm>
            <a:off x="14359014" y="6094729"/>
            <a:ext cx="1869426" cy="2336782"/>
          </a:xfrm>
          <a:custGeom>
            <a:avLst/>
            <a:gdLst/>
            <a:ahLst/>
            <a:cxnLst/>
            <a:rect l="l" t="t" r="r" b="b"/>
            <a:pathLst>
              <a:path w="1869426" h="2336782">
                <a:moveTo>
                  <a:pt x="0" y="0"/>
                </a:moveTo>
                <a:lnTo>
                  <a:pt x="1869426" y="0"/>
                </a:lnTo>
                <a:lnTo>
                  <a:pt x="1869426" y="2336782"/>
                </a:lnTo>
                <a:lnTo>
                  <a:pt x="0" y="23367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1" name="Freeform 21"/>
          <p:cNvSpPr/>
          <p:nvPr/>
        </p:nvSpPr>
        <p:spPr>
          <a:xfrm>
            <a:off x="4315563" y="6092239"/>
            <a:ext cx="1869426" cy="2336782"/>
          </a:xfrm>
          <a:custGeom>
            <a:avLst/>
            <a:gdLst/>
            <a:ahLst/>
            <a:cxnLst/>
            <a:rect l="l" t="t" r="r" b="b"/>
            <a:pathLst>
              <a:path w="1869426" h="2336782">
                <a:moveTo>
                  <a:pt x="0" y="0"/>
                </a:moveTo>
                <a:lnTo>
                  <a:pt x="1869426" y="0"/>
                </a:lnTo>
                <a:lnTo>
                  <a:pt x="1869426" y="2336783"/>
                </a:lnTo>
                <a:lnTo>
                  <a:pt x="0" y="233678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2" name="Freeform 22"/>
          <p:cNvSpPr/>
          <p:nvPr/>
        </p:nvSpPr>
        <p:spPr>
          <a:xfrm>
            <a:off x="6666574" y="6092239"/>
            <a:ext cx="1871417" cy="2339272"/>
          </a:xfrm>
          <a:custGeom>
            <a:avLst/>
            <a:gdLst/>
            <a:ahLst/>
            <a:cxnLst/>
            <a:rect l="l" t="t" r="r" b="b"/>
            <a:pathLst>
              <a:path w="1871417" h="2339272">
                <a:moveTo>
                  <a:pt x="0" y="0"/>
                </a:moveTo>
                <a:lnTo>
                  <a:pt x="1871417" y="0"/>
                </a:lnTo>
                <a:lnTo>
                  <a:pt x="1871417" y="2339272"/>
                </a:lnTo>
                <a:lnTo>
                  <a:pt x="0" y="233927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3" name="Freeform 23"/>
          <p:cNvSpPr/>
          <p:nvPr/>
        </p:nvSpPr>
        <p:spPr>
          <a:xfrm>
            <a:off x="9200626" y="6118358"/>
            <a:ext cx="1850523" cy="2313153"/>
          </a:xfrm>
          <a:custGeom>
            <a:avLst/>
            <a:gdLst/>
            <a:ahLst/>
            <a:cxnLst/>
            <a:rect l="l" t="t" r="r" b="b"/>
            <a:pathLst>
              <a:path w="1850523" h="2313153">
                <a:moveTo>
                  <a:pt x="0" y="0"/>
                </a:moveTo>
                <a:lnTo>
                  <a:pt x="1850523" y="0"/>
                </a:lnTo>
                <a:lnTo>
                  <a:pt x="1850523" y="2313153"/>
                </a:lnTo>
                <a:lnTo>
                  <a:pt x="0" y="231315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4" name="TextBox 24"/>
          <p:cNvSpPr txBox="1"/>
          <p:nvPr/>
        </p:nvSpPr>
        <p:spPr>
          <a:xfrm>
            <a:off x="2925018" y="1126453"/>
            <a:ext cx="1243796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1D1D1D"/>
                </a:solidFill>
                <a:latin typeface="Inter Bold"/>
                <a:ea typeface="Inter Bold"/>
                <a:cs typeface="Inter Bold"/>
                <a:sym typeface="Inter Bold"/>
              </a:rPr>
              <a:t>Contact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801786" y="2297856"/>
            <a:ext cx="4684425" cy="267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160" dirty="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GLOBAL PRESENCE • LOCAL SUPPORT</a:t>
            </a:r>
          </a:p>
        </p:txBody>
      </p:sp>
      <p:sp>
        <p:nvSpPr>
          <p:cNvPr id="26" name="Freeform 26"/>
          <p:cNvSpPr/>
          <p:nvPr/>
        </p:nvSpPr>
        <p:spPr>
          <a:xfrm>
            <a:off x="1980061" y="6092054"/>
            <a:ext cx="1929802" cy="2313153"/>
          </a:xfrm>
          <a:custGeom>
            <a:avLst/>
            <a:gdLst/>
            <a:ahLst/>
            <a:cxnLst/>
            <a:rect l="l" t="t" r="r" b="b"/>
            <a:pathLst>
              <a:path w="1929802" h="2313153">
                <a:moveTo>
                  <a:pt x="0" y="0"/>
                </a:moveTo>
                <a:lnTo>
                  <a:pt x="1929802" y="0"/>
                </a:lnTo>
                <a:lnTo>
                  <a:pt x="1929802" y="2313153"/>
                </a:lnTo>
                <a:lnTo>
                  <a:pt x="0" y="231315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3526" b="-7962"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7" name="TextBox 27"/>
          <p:cNvSpPr txBox="1"/>
          <p:nvPr/>
        </p:nvSpPr>
        <p:spPr>
          <a:xfrm>
            <a:off x="4387537" y="5295844"/>
            <a:ext cx="2812591" cy="805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8"/>
              </a:lnSpc>
            </a:pPr>
            <a:r>
              <a:rPr lang="en-US" sz="1420" b="1" spc="8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Maria Flodin</a:t>
            </a:r>
          </a:p>
          <a:p>
            <a:pPr algn="l">
              <a:lnSpc>
                <a:spcPts val="1562"/>
              </a:lnSpc>
            </a:pPr>
            <a:r>
              <a:rPr lang="en-US" sz="1220" spc="7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Area Sales Manager</a:t>
            </a:r>
          </a:p>
          <a:p>
            <a:pPr algn="l">
              <a:lnSpc>
                <a:spcPts val="1562"/>
              </a:lnSpc>
            </a:pPr>
            <a:r>
              <a:rPr lang="en-US" sz="1220" spc="73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Sweden, Finland, Norway, Denmark, Iceland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980061" y="5295844"/>
            <a:ext cx="2159825" cy="615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8"/>
              </a:lnSpc>
            </a:pPr>
            <a:r>
              <a:rPr lang="en-US" sz="1420" b="1" spc="8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Daniel Rollén</a:t>
            </a:r>
          </a:p>
          <a:p>
            <a:pPr algn="l">
              <a:lnSpc>
                <a:spcPts val="1562"/>
              </a:lnSpc>
            </a:pPr>
            <a:r>
              <a:rPr lang="en-US" sz="1220" spc="7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Global Sales Director</a:t>
            </a:r>
          </a:p>
          <a:p>
            <a:pPr algn="ctr">
              <a:lnSpc>
                <a:spcPts val="1562"/>
              </a:lnSpc>
            </a:pPr>
            <a:endParaRPr lang="en-US" sz="1220" spc="73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666574" y="5295844"/>
            <a:ext cx="2812591" cy="805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8"/>
              </a:lnSpc>
            </a:pPr>
            <a:r>
              <a:rPr lang="en-US" sz="1420" b="1" spc="8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Elisabet Jakobsson</a:t>
            </a:r>
          </a:p>
          <a:p>
            <a:pPr algn="l">
              <a:lnSpc>
                <a:spcPts val="1562"/>
              </a:lnSpc>
            </a:pPr>
            <a:r>
              <a:rPr lang="en-US" sz="1220" spc="7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Area Sales Manager</a:t>
            </a:r>
          </a:p>
          <a:p>
            <a:pPr algn="l">
              <a:lnSpc>
                <a:spcPts val="1562"/>
              </a:lnSpc>
            </a:pPr>
            <a:r>
              <a:rPr lang="en-US" sz="1220" spc="73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Sweden, Finland, Norway, Denmark, Iceland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200626" y="5295844"/>
            <a:ext cx="2322377" cy="805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8"/>
              </a:lnSpc>
            </a:pPr>
            <a:r>
              <a:rPr lang="en-US" sz="1420" b="1" spc="8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Anne Graf Cache </a:t>
            </a:r>
          </a:p>
          <a:p>
            <a:pPr algn="l">
              <a:lnSpc>
                <a:spcPts val="1562"/>
              </a:lnSpc>
            </a:pPr>
            <a:r>
              <a:rPr lang="en-US" sz="1220" spc="7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Area Sales Manager</a:t>
            </a:r>
          </a:p>
          <a:p>
            <a:pPr algn="l">
              <a:lnSpc>
                <a:spcPts val="1562"/>
              </a:lnSpc>
            </a:pPr>
            <a:r>
              <a:rPr lang="en-US" sz="1220" spc="7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France, Belgium, Spain, Portugal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766075" y="5295844"/>
            <a:ext cx="1993973" cy="615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8"/>
              </a:lnSpc>
            </a:pPr>
            <a:r>
              <a:rPr lang="en-US" sz="1420" b="1" spc="8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Russell Kilshaw </a:t>
            </a:r>
          </a:p>
          <a:p>
            <a:pPr algn="l">
              <a:lnSpc>
                <a:spcPts val="1562"/>
              </a:lnSpc>
            </a:pPr>
            <a:r>
              <a:rPr lang="en-US" sz="1220" spc="7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Area Sales Manager</a:t>
            </a:r>
          </a:p>
          <a:p>
            <a:pPr algn="l">
              <a:lnSpc>
                <a:spcPts val="1562"/>
              </a:lnSpc>
            </a:pPr>
            <a:r>
              <a:rPr lang="en-US" sz="1220" spc="7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UK, Ireland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234468" y="5295844"/>
            <a:ext cx="1993973" cy="805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8"/>
              </a:lnSpc>
            </a:pPr>
            <a:r>
              <a:rPr lang="en-US" sz="1420" b="1" spc="8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Alexander Haid</a:t>
            </a:r>
          </a:p>
          <a:p>
            <a:pPr algn="l">
              <a:lnSpc>
                <a:spcPts val="1562"/>
              </a:lnSpc>
            </a:pPr>
            <a:r>
              <a:rPr lang="en-US" sz="1220" spc="7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Area Sales Manager</a:t>
            </a:r>
          </a:p>
          <a:p>
            <a:pPr algn="l">
              <a:lnSpc>
                <a:spcPts val="1562"/>
              </a:lnSpc>
            </a:pPr>
            <a:r>
              <a:rPr lang="en-US" sz="1220" spc="7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Germany, Austria, Switzerland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387537" y="8574200"/>
            <a:ext cx="2184862" cy="118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8"/>
              </a:lnSpc>
            </a:pPr>
            <a:r>
              <a:rPr lang="en-US" sz="1420" b="1" spc="8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Kookkik</a:t>
            </a:r>
          </a:p>
          <a:p>
            <a:pPr algn="l">
              <a:lnSpc>
                <a:spcPts val="1562"/>
              </a:lnSpc>
            </a:pPr>
            <a:r>
              <a:rPr lang="en-US" sz="1220" spc="7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Managing Director</a:t>
            </a:r>
          </a:p>
          <a:p>
            <a:pPr algn="l">
              <a:lnSpc>
                <a:spcPts val="1562"/>
              </a:lnSpc>
            </a:pPr>
            <a:r>
              <a:rPr lang="en-US" sz="1220" spc="73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Philippines, Thailand, Vietnam, Cambodia, India, Myanmar, Laos, Bangla-desh, Sri Lanka, Nepal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980061" y="8574200"/>
            <a:ext cx="2159825" cy="99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8"/>
              </a:lnSpc>
            </a:pPr>
            <a:r>
              <a:rPr lang="en-US" sz="1420" b="1" spc="8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Wolfgang Hirsch</a:t>
            </a:r>
          </a:p>
          <a:p>
            <a:pPr algn="l">
              <a:lnSpc>
                <a:spcPts val="1562"/>
              </a:lnSpc>
            </a:pPr>
            <a:r>
              <a:rPr lang="en-US" sz="1220" spc="7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Area Sales Manager</a:t>
            </a:r>
          </a:p>
          <a:p>
            <a:pPr algn="l">
              <a:lnSpc>
                <a:spcPts val="1562"/>
              </a:lnSpc>
            </a:pPr>
            <a:r>
              <a:rPr lang="en-US" sz="1220" spc="7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Germany, Austria, Switzerland</a:t>
            </a:r>
          </a:p>
          <a:p>
            <a:pPr algn="ctr">
              <a:lnSpc>
                <a:spcPts val="1562"/>
              </a:lnSpc>
            </a:pPr>
            <a:endParaRPr lang="en-US" sz="1220" spc="73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6666574" y="8574200"/>
            <a:ext cx="2248044" cy="118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8"/>
              </a:lnSpc>
            </a:pPr>
            <a:r>
              <a:rPr lang="en-US" sz="1420" b="1" spc="8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Yvonne Rieble</a:t>
            </a:r>
          </a:p>
          <a:p>
            <a:pPr algn="l">
              <a:lnSpc>
                <a:spcPts val="1562"/>
              </a:lnSpc>
            </a:pPr>
            <a:r>
              <a:rPr lang="en-US" sz="1220" spc="7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Area Sales Manager &amp; Head of Marketing</a:t>
            </a:r>
          </a:p>
          <a:p>
            <a:pPr algn="l">
              <a:lnSpc>
                <a:spcPts val="1562"/>
              </a:lnSpc>
            </a:pPr>
            <a:r>
              <a:rPr lang="en-US" sz="1220" spc="73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rPr>
              <a:t>Australia, New Zeeland, Indonesia, Malaysia, Singapore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200626" y="8574200"/>
            <a:ext cx="2322377" cy="99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8"/>
              </a:lnSpc>
            </a:pPr>
            <a:r>
              <a:rPr lang="en-US" sz="1420" b="1" spc="8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Dan Fukushima</a:t>
            </a:r>
          </a:p>
          <a:p>
            <a:pPr algn="l">
              <a:lnSpc>
                <a:spcPts val="1562"/>
              </a:lnSpc>
            </a:pPr>
            <a:r>
              <a:rPr lang="en-US" sz="1220" spc="7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Area Sales Manager</a:t>
            </a:r>
          </a:p>
          <a:p>
            <a:pPr algn="l">
              <a:lnSpc>
                <a:spcPts val="1562"/>
              </a:lnSpc>
            </a:pPr>
            <a:r>
              <a:rPr lang="en-US" sz="1220" spc="7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Japan, South Korea, China, Hong Kong, Taiwan</a:t>
            </a:r>
          </a:p>
          <a:p>
            <a:pPr algn="l">
              <a:lnSpc>
                <a:spcPts val="1562"/>
              </a:lnSpc>
            </a:pPr>
            <a:endParaRPr lang="en-US" sz="1220" spc="73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1766075" y="8574200"/>
            <a:ext cx="1993973" cy="805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8"/>
              </a:lnSpc>
            </a:pPr>
            <a:r>
              <a:rPr lang="en-US" sz="1420" b="1" spc="8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Frank Cortes</a:t>
            </a:r>
          </a:p>
          <a:p>
            <a:pPr algn="l">
              <a:lnSpc>
                <a:spcPts val="1562"/>
              </a:lnSpc>
            </a:pPr>
            <a:r>
              <a:rPr lang="en-US" sz="1220" spc="7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President Directa Inc USA</a:t>
            </a:r>
          </a:p>
          <a:p>
            <a:pPr algn="l">
              <a:lnSpc>
                <a:spcPts val="1562"/>
              </a:lnSpc>
            </a:pPr>
            <a:endParaRPr lang="en-US" sz="1220" spc="73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4222890" y="8574200"/>
            <a:ext cx="1993973" cy="805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8"/>
              </a:lnSpc>
            </a:pPr>
            <a:r>
              <a:rPr lang="en-US" sz="1420" b="1" spc="8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Dave Brown</a:t>
            </a:r>
          </a:p>
          <a:p>
            <a:pPr algn="l">
              <a:lnSpc>
                <a:spcPts val="1562"/>
              </a:lnSpc>
            </a:pPr>
            <a:r>
              <a:rPr lang="en-US" sz="1220" spc="7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Sales Representative</a:t>
            </a:r>
          </a:p>
          <a:p>
            <a:pPr algn="l">
              <a:lnSpc>
                <a:spcPts val="1562"/>
              </a:lnSpc>
            </a:pPr>
            <a:r>
              <a:rPr lang="en-US" sz="1220" spc="7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North America</a:t>
            </a:r>
          </a:p>
          <a:p>
            <a:pPr algn="l">
              <a:lnSpc>
                <a:spcPts val="1562"/>
              </a:lnSpc>
            </a:pPr>
            <a:endParaRPr lang="en-US" sz="1220" spc="73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2834" y="3331129"/>
            <a:ext cx="8234781" cy="6169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Danish dental quality since 1981</a:t>
            </a:r>
          </a:p>
          <a:p>
            <a:pPr algn="l">
              <a:lnSpc>
                <a:spcPts val="1080"/>
              </a:lnSpc>
            </a:pPr>
            <a:endParaRPr lang="en-US" sz="2000" b="1" spc="12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algn="l">
              <a:lnSpc>
                <a:spcPts val="3400"/>
              </a:lnSpc>
            </a:pPr>
            <a:endParaRPr lang="en-US" sz="2000" b="1" spc="12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algn="l">
              <a:lnSpc>
                <a:spcPts val="38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RØNVIG develops and manufactures high-quality dental instruments in Denmark.</a:t>
            </a:r>
          </a:p>
          <a:p>
            <a:pPr algn="l">
              <a:lnSpc>
                <a:spcPts val="3800"/>
              </a:lnSpc>
            </a:pPr>
            <a:endParaRPr lang="en-US" sz="2000" spc="120">
              <a:solidFill>
                <a:srgbClr val="4B565C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8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Since 1981, we have focused on creating functional, reliable solutions that improve everyday clinical work – for both dentists and patients.</a:t>
            </a:r>
          </a:p>
          <a:p>
            <a:pPr algn="l">
              <a:lnSpc>
                <a:spcPts val="3800"/>
              </a:lnSpc>
            </a:pPr>
            <a:endParaRPr lang="en-US" sz="2000" spc="120">
              <a:solidFill>
                <a:srgbClr val="4B565C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8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With full control of development and production, we ensure consistent quality and instruments that professionals trust.</a:t>
            </a: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4B565C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4B565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6" name="TextBox 6"/>
          <p:cNvSpPr txBox="1"/>
          <p:nvPr/>
        </p:nvSpPr>
        <p:spPr>
          <a:xfrm>
            <a:off x="542833" y="1566941"/>
            <a:ext cx="4819105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 dirty="0">
                <a:solidFill>
                  <a:srgbClr val="1D1D1D"/>
                </a:solidFill>
                <a:latin typeface="Inter Bold"/>
                <a:ea typeface="Inter Bold"/>
                <a:cs typeface="Inter Bold"/>
                <a:sym typeface="Inter Bold"/>
              </a:rPr>
              <a:t>About Rønvig</a:t>
            </a:r>
          </a:p>
        </p:txBody>
      </p:sp>
      <p:sp>
        <p:nvSpPr>
          <p:cNvPr id="7" name="AutoShape 7"/>
          <p:cNvSpPr/>
          <p:nvPr/>
        </p:nvSpPr>
        <p:spPr>
          <a:xfrm>
            <a:off x="542834" y="2840592"/>
            <a:ext cx="4656887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8" name="Group 8"/>
          <p:cNvGrpSpPr/>
          <p:nvPr/>
        </p:nvGrpSpPr>
        <p:grpSpPr>
          <a:xfrm>
            <a:off x="14083508" y="1372326"/>
            <a:ext cx="3633332" cy="5679813"/>
            <a:chOff x="0" y="0"/>
            <a:chExt cx="1126985" cy="176176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6985" cy="1761762"/>
            </a:xfrm>
            <a:custGeom>
              <a:avLst/>
              <a:gdLst/>
              <a:ahLst/>
              <a:cxnLst/>
              <a:rect l="l" t="t" r="r" b="b"/>
              <a:pathLst>
                <a:path w="1126985" h="1761762">
                  <a:moveTo>
                    <a:pt x="85232" y="0"/>
                  </a:moveTo>
                  <a:lnTo>
                    <a:pt x="1041753" y="0"/>
                  </a:lnTo>
                  <a:cubicBezTo>
                    <a:pt x="1088825" y="0"/>
                    <a:pt x="1126985" y="38160"/>
                    <a:pt x="1126985" y="85232"/>
                  </a:cubicBezTo>
                  <a:lnTo>
                    <a:pt x="1126985" y="1676530"/>
                  </a:lnTo>
                  <a:cubicBezTo>
                    <a:pt x="1126985" y="1723602"/>
                    <a:pt x="1088825" y="1761762"/>
                    <a:pt x="1041753" y="1761762"/>
                  </a:cubicBezTo>
                  <a:lnTo>
                    <a:pt x="85232" y="1761762"/>
                  </a:lnTo>
                  <a:cubicBezTo>
                    <a:pt x="38160" y="1761762"/>
                    <a:pt x="0" y="1723602"/>
                    <a:pt x="0" y="1676530"/>
                  </a:cubicBezTo>
                  <a:lnTo>
                    <a:pt x="0" y="85232"/>
                  </a:lnTo>
                  <a:cubicBezTo>
                    <a:pt x="0" y="38160"/>
                    <a:pt x="38160" y="0"/>
                    <a:pt x="85232" y="0"/>
                  </a:cubicBezTo>
                  <a:close/>
                </a:path>
              </a:pathLst>
            </a:custGeom>
            <a:blipFill>
              <a:blip r:embed="rId3"/>
              <a:stretch>
                <a:fillRect l="-54343" r="-54343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20042" y="2442876"/>
            <a:ext cx="3633332" cy="6471798"/>
            <a:chOff x="0" y="0"/>
            <a:chExt cx="1126985" cy="20074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6985" cy="2007419"/>
            </a:xfrm>
            <a:custGeom>
              <a:avLst/>
              <a:gdLst/>
              <a:ahLst/>
              <a:cxnLst/>
              <a:rect l="l" t="t" r="r" b="b"/>
              <a:pathLst>
                <a:path w="1126985" h="2007419">
                  <a:moveTo>
                    <a:pt x="85232" y="0"/>
                  </a:moveTo>
                  <a:lnTo>
                    <a:pt x="1041753" y="0"/>
                  </a:lnTo>
                  <a:cubicBezTo>
                    <a:pt x="1088825" y="0"/>
                    <a:pt x="1126985" y="38160"/>
                    <a:pt x="1126985" y="85232"/>
                  </a:cubicBezTo>
                  <a:lnTo>
                    <a:pt x="1126985" y="1922187"/>
                  </a:lnTo>
                  <a:cubicBezTo>
                    <a:pt x="1126985" y="1969260"/>
                    <a:pt x="1088825" y="2007419"/>
                    <a:pt x="1041753" y="2007419"/>
                  </a:cubicBezTo>
                  <a:lnTo>
                    <a:pt x="85232" y="2007419"/>
                  </a:lnTo>
                  <a:cubicBezTo>
                    <a:pt x="38160" y="2007419"/>
                    <a:pt x="0" y="1969260"/>
                    <a:pt x="0" y="1922187"/>
                  </a:cubicBezTo>
                  <a:lnTo>
                    <a:pt x="0" y="85232"/>
                  </a:lnTo>
                  <a:cubicBezTo>
                    <a:pt x="0" y="38160"/>
                    <a:pt x="38160" y="0"/>
                    <a:pt x="85232" y="0"/>
                  </a:cubicBezTo>
                  <a:close/>
                </a:path>
              </a:pathLst>
            </a:custGeom>
            <a:blipFill>
              <a:blip r:embed="rId4"/>
              <a:stretch>
                <a:fillRect l="-68892" r="-68892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3" name="Group 13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954550"/>
            <a:ext cx="18288000" cy="12198096"/>
          </a:xfrm>
          <a:custGeom>
            <a:avLst/>
            <a:gdLst/>
            <a:ahLst/>
            <a:cxnLst/>
            <a:rect l="l" t="t" r="r" b="b"/>
            <a:pathLst>
              <a:path w="18288000" h="12198096">
                <a:moveTo>
                  <a:pt x="0" y="0"/>
                </a:moveTo>
                <a:lnTo>
                  <a:pt x="18288000" y="0"/>
                </a:lnTo>
                <a:lnTo>
                  <a:pt x="18288000" y="12198096"/>
                </a:lnTo>
                <a:lnTo>
                  <a:pt x="0" y="12198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t="-6153" b="-6153"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AutoShape 3"/>
          <p:cNvSpPr/>
          <p:nvPr/>
        </p:nvSpPr>
        <p:spPr>
          <a:xfrm>
            <a:off x="575720" y="4580368"/>
            <a:ext cx="4449835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6" name="Freeform 6"/>
          <p:cNvSpPr/>
          <p:nvPr/>
        </p:nvSpPr>
        <p:spPr>
          <a:xfrm>
            <a:off x="542834" y="481244"/>
            <a:ext cx="1845212" cy="498207"/>
          </a:xfrm>
          <a:custGeom>
            <a:avLst/>
            <a:gdLst/>
            <a:ahLst/>
            <a:cxnLst/>
            <a:rect l="l" t="t" r="r" b="b"/>
            <a:pathLst>
              <a:path w="1845212" h="498207">
                <a:moveTo>
                  <a:pt x="0" y="0"/>
                </a:moveTo>
                <a:lnTo>
                  <a:pt x="1845212" y="0"/>
                </a:lnTo>
                <a:lnTo>
                  <a:pt x="1845212" y="498207"/>
                </a:lnTo>
                <a:lnTo>
                  <a:pt x="0" y="4982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7" name="TextBox 7"/>
          <p:cNvSpPr txBox="1"/>
          <p:nvPr/>
        </p:nvSpPr>
        <p:spPr>
          <a:xfrm>
            <a:off x="542834" y="3290422"/>
            <a:ext cx="12195109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Danish design. Dental precision.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5720" y="4889931"/>
            <a:ext cx="11697257" cy="2257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RØNVIG is built on a simple idea: </a:t>
            </a:r>
          </a:p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better tools create better experiences.</a:t>
            </a:r>
          </a:p>
          <a:p>
            <a:pPr algn="l">
              <a:lnSpc>
                <a:spcPts val="3600"/>
              </a:lnSpc>
            </a:pPr>
            <a:endParaRPr lang="en-US" sz="2000" b="1" spc="120">
              <a:solidFill>
                <a:srgbClr val="FFFFFF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We combine Danish design with precision engineering to create instruments that enhance both performance and comfort in everyday clinical work.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0" name="Group 10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661816" y="2452016"/>
            <a:ext cx="7130653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1230075" y="3823965"/>
            <a:ext cx="3501883" cy="4815219"/>
            <a:chOff x="0" y="0"/>
            <a:chExt cx="922307" cy="126820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2307" cy="1268206"/>
            </a:xfrm>
            <a:custGeom>
              <a:avLst/>
              <a:gdLst/>
              <a:ahLst/>
              <a:cxnLst/>
              <a:rect l="l" t="t" r="r" b="b"/>
              <a:pathLst>
                <a:path w="922307" h="1268206">
                  <a:moveTo>
                    <a:pt x="88432" y="0"/>
                  </a:moveTo>
                  <a:lnTo>
                    <a:pt x="833875" y="0"/>
                  </a:lnTo>
                  <a:cubicBezTo>
                    <a:pt x="882715" y="0"/>
                    <a:pt x="922307" y="39592"/>
                    <a:pt x="922307" y="88432"/>
                  </a:cubicBezTo>
                  <a:lnTo>
                    <a:pt x="922307" y="1179774"/>
                  </a:lnTo>
                  <a:cubicBezTo>
                    <a:pt x="922307" y="1228614"/>
                    <a:pt x="882715" y="1268206"/>
                    <a:pt x="833875" y="1268206"/>
                  </a:cubicBezTo>
                  <a:lnTo>
                    <a:pt x="88432" y="1268206"/>
                  </a:lnTo>
                  <a:cubicBezTo>
                    <a:pt x="39592" y="1268206"/>
                    <a:pt x="0" y="1228614"/>
                    <a:pt x="0" y="1179774"/>
                  </a:cubicBezTo>
                  <a:lnTo>
                    <a:pt x="0" y="88432"/>
                  </a:lnTo>
                  <a:cubicBezTo>
                    <a:pt x="0" y="39592"/>
                    <a:pt x="39592" y="0"/>
                    <a:pt x="88432" y="0"/>
                  </a:cubicBez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14300"/>
              <a:ext cx="922307" cy="13825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160583" y="3823965"/>
            <a:ext cx="3501883" cy="4815219"/>
            <a:chOff x="0" y="0"/>
            <a:chExt cx="922307" cy="126820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22307" cy="1268206"/>
            </a:xfrm>
            <a:custGeom>
              <a:avLst/>
              <a:gdLst/>
              <a:ahLst/>
              <a:cxnLst/>
              <a:rect l="l" t="t" r="r" b="b"/>
              <a:pathLst>
                <a:path w="922307" h="1268206">
                  <a:moveTo>
                    <a:pt x="88432" y="0"/>
                  </a:moveTo>
                  <a:lnTo>
                    <a:pt x="833875" y="0"/>
                  </a:lnTo>
                  <a:cubicBezTo>
                    <a:pt x="882715" y="0"/>
                    <a:pt x="922307" y="39592"/>
                    <a:pt x="922307" y="88432"/>
                  </a:cubicBezTo>
                  <a:lnTo>
                    <a:pt x="922307" y="1179774"/>
                  </a:lnTo>
                  <a:cubicBezTo>
                    <a:pt x="922307" y="1228614"/>
                    <a:pt x="882715" y="1268206"/>
                    <a:pt x="833875" y="1268206"/>
                  </a:cubicBezTo>
                  <a:lnTo>
                    <a:pt x="88432" y="1268206"/>
                  </a:lnTo>
                  <a:cubicBezTo>
                    <a:pt x="39592" y="1268206"/>
                    <a:pt x="0" y="1228614"/>
                    <a:pt x="0" y="1179774"/>
                  </a:cubicBezTo>
                  <a:lnTo>
                    <a:pt x="0" y="88432"/>
                  </a:lnTo>
                  <a:cubicBezTo>
                    <a:pt x="0" y="39592"/>
                    <a:pt x="39592" y="0"/>
                    <a:pt x="88432" y="0"/>
                  </a:cubicBez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14300"/>
              <a:ext cx="922307" cy="13825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088093" y="3823965"/>
            <a:ext cx="3501883" cy="4815219"/>
            <a:chOff x="0" y="0"/>
            <a:chExt cx="922307" cy="126820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22307" cy="1268206"/>
            </a:xfrm>
            <a:custGeom>
              <a:avLst/>
              <a:gdLst/>
              <a:ahLst/>
              <a:cxnLst/>
              <a:rect l="l" t="t" r="r" b="b"/>
              <a:pathLst>
                <a:path w="922307" h="1268206">
                  <a:moveTo>
                    <a:pt x="88432" y="0"/>
                  </a:moveTo>
                  <a:lnTo>
                    <a:pt x="833875" y="0"/>
                  </a:lnTo>
                  <a:cubicBezTo>
                    <a:pt x="882715" y="0"/>
                    <a:pt x="922307" y="39592"/>
                    <a:pt x="922307" y="88432"/>
                  </a:cubicBezTo>
                  <a:lnTo>
                    <a:pt x="922307" y="1179774"/>
                  </a:lnTo>
                  <a:cubicBezTo>
                    <a:pt x="922307" y="1228614"/>
                    <a:pt x="882715" y="1268206"/>
                    <a:pt x="833875" y="1268206"/>
                  </a:cubicBezTo>
                  <a:lnTo>
                    <a:pt x="88432" y="1268206"/>
                  </a:lnTo>
                  <a:cubicBezTo>
                    <a:pt x="39592" y="1268206"/>
                    <a:pt x="0" y="1228614"/>
                    <a:pt x="0" y="1179774"/>
                  </a:cubicBezTo>
                  <a:lnTo>
                    <a:pt x="0" y="88432"/>
                  </a:lnTo>
                  <a:cubicBezTo>
                    <a:pt x="0" y="39592"/>
                    <a:pt x="39592" y="0"/>
                    <a:pt x="88432" y="0"/>
                  </a:cubicBez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14300"/>
              <a:ext cx="922307" cy="13825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015602" y="3823965"/>
            <a:ext cx="3501883" cy="4815219"/>
            <a:chOff x="0" y="0"/>
            <a:chExt cx="922307" cy="126820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22307" cy="1268206"/>
            </a:xfrm>
            <a:custGeom>
              <a:avLst/>
              <a:gdLst/>
              <a:ahLst/>
              <a:cxnLst/>
              <a:rect l="l" t="t" r="r" b="b"/>
              <a:pathLst>
                <a:path w="922307" h="1268206">
                  <a:moveTo>
                    <a:pt x="88432" y="0"/>
                  </a:moveTo>
                  <a:lnTo>
                    <a:pt x="833875" y="0"/>
                  </a:lnTo>
                  <a:cubicBezTo>
                    <a:pt x="882715" y="0"/>
                    <a:pt x="922307" y="39592"/>
                    <a:pt x="922307" y="88432"/>
                  </a:cubicBezTo>
                  <a:lnTo>
                    <a:pt x="922307" y="1179774"/>
                  </a:lnTo>
                  <a:cubicBezTo>
                    <a:pt x="922307" y="1228614"/>
                    <a:pt x="882715" y="1268206"/>
                    <a:pt x="833875" y="1268206"/>
                  </a:cubicBezTo>
                  <a:lnTo>
                    <a:pt x="88432" y="1268206"/>
                  </a:lnTo>
                  <a:cubicBezTo>
                    <a:pt x="39592" y="1268206"/>
                    <a:pt x="0" y="1228614"/>
                    <a:pt x="0" y="1179774"/>
                  </a:cubicBezTo>
                  <a:lnTo>
                    <a:pt x="0" y="88432"/>
                  </a:lnTo>
                  <a:cubicBezTo>
                    <a:pt x="0" y="39592"/>
                    <a:pt x="39592" y="0"/>
                    <a:pt x="88432" y="0"/>
                  </a:cubicBez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14300"/>
              <a:ext cx="922307" cy="13825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2510037" y="4336674"/>
            <a:ext cx="823526" cy="1118542"/>
          </a:xfrm>
          <a:custGeom>
            <a:avLst/>
            <a:gdLst/>
            <a:ahLst/>
            <a:cxnLst/>
            <a:rect l="l" t="t" r="r" b="b"/>
            <a:pathLst>
              <a:path w="823526" h="1118542">
                <a:moveTo>
                  <a:pt x="0" y="0"/>
                </a:moveTo>
                <a:lnTo>
                  <a:pt x="823526" y="0"/>
                </a:lnTo>
                <a:lnTo>
                  <a:pt x="823526" y="1118542"/>
                </a:lnTo>
                <a:lnTo>
                  <a:pt x="0" y="11185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9" name="Freeform 19"/>
          <p:cNvSpPr/>
          <p:nvPr/>
        </p:nvSpPr>
        <p:spPr>
          <a:xfrm>
            <a:off x="6368333" y="4384462"/>
            <a:ext cx="1086383" cy="1118542"/>
          </a:xfrm>
          <a:custGeom>
            <a:avLst/>
            <a:gdLst/>
            <a:ahLst/>
            <a:cxnLst/>
            <a:rect l="l" t="t" r="r" b="b"/>
            <a:pathLst>
              <a:path w="1086383" h="1118542">
                <a:moveTo>
                  <a:pt x="0" y="0"/>
                </a:moveTo>
                <a:lnTo>
                  <a:pt x="1086384" y="0"/>
                </a:lnTo>
                <a:lnTo>
                  <a:pt x="1086384" y="1118541"/>
                </a:lnTo>
                <a:lnTo>
                  <a:pt x="0" y="11185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0" name="Freeform 20"/>
          <p:cNvSpPr/>
          <p:nvPr/>
        </p:nvSpPr>
        <p:spPr>
          <a:xfrm>
            <a:off x="14204412" y="4384462"/>
            <a:ext cx="998298" cy="1118542"/>
          </a:xfrm>
          <a:custGeom>
            <a:avLst/>
            <a:gdLst/>
            <a:ahLst/>
            <a:cxnLst/>
            <a:rect l="l" t="t" r="r" b="b"/>
            <a:pathLst>
              <a:path w="998298" h="1118542">
                <a:moveTo>
                  <a:pt x="0" y="0"/>
                </a:moveTo>
                <a:lnTo>
                  <a:pt x="998298" y="0"/>
                </a:lnTo>
                <a:lnTo>
                  <a:pt x="998298" y="1118541"/>
                </a:lnTo>
                <a:lnTo>
                  <a:pt x="0" y="11185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1" name="Freeform 21"/>
          <p:cNvSpPr/>
          <p:nvPr/>
        </p:nvSpPr>
        <p:spPr>
          <a:xfrm>
            <a:off x="10376942" y="4384462"/>
            <a:ext cx="922797" cy="1118542"/>
          </a:xfrm>
          <a:custGeom>
            <a:avLst/>
            <a:gdLst/>
            <a:ahLst/>
            <a:cxnLst/>
            <a:rect l="l" t="t" r="r" b="b"/>
            <a:pathLst>
              <a:path w="922797" h="1118542">
                <a:moveTo>
                  <a:pt x="0" y="0"/>
                </a:moveTo>
                <a:lnTo>
                  <a:pt x="922796" y="0"/>
                </a:lnTo>
                <a:lnTo>
                  <a:pt x="922796" y="1118541"/>
                </a:lnTo>
                <a:lnTo>
                  <a:pt x="0" y="11185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2" name="TextBox 22"/>
          <p:cNvSpPr txBox="1"/>
          <p:nvPr/>
        </p:nvSpPr>
        <p:spPr>
          <a:xfrm>
            <a:off x="3008161" y="1355053"/>
            <a:ext cx="1243796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1D1D1D"/>
                </a:solidFill>
                <a:latin typeface="Inter Bold"/>
                <a:ea typeface="Inter Bold"/>
                <a:cs typeface="Inter Bold"/>
                <a:sym typeface="Inter Bold"/>
              </a:rPr>
              <a:t>Why RØNVIG stands out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340651" y="2634734"/>
            <a:ext cx="7772982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200" dirty="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A DIFFERENT APPROACH TO DENTAL INSTRUMENTS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07208" y="6015488"/>
            <a:ext cx="2912720" cy="80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500" b="1" spc="15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Made in </a:t>
            </a:r>
          </a:p>
          <a:p>
            <a:pPr algn="ctr">
              <a:lnSpc>
                <a:spcPts val="3200"/>
              </a:lnSpc>
            </a:pPr>
            <a:r>
              <a:rPr lang="en-US" sz="2500" b="1" spc="15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Denmark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427992" y="6015488"/>
            <a:ext cx="2912720" cy="80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500" b="1" spc="15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Designed for everyday use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381980" y="6015488"/>
            <a:ext cx="2912720" cy="80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500" b="1" spc="15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Built </a:t>
            </a:r>
          </a:p>
          <a:p>
            <a:pPr algn="ctr">
              <a:lnSpc>
                <a:spcPts val="3200"/>
              </a:lnSpc>
            </a:pPr>
            <a:r>
              <a:rPr lang="en-US" sz="2500" b="1" spc="15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to last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247201" y="6015488"/>
            <a:ext cx="2912720" cy="80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500" b="1" spc="15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Human-centered design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65440" y="7033246"/>
            <a:ext cx="2912720" cy="11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Full control of development and production.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427992" y="7033246"/>
            <a:ext cx="2912720" cy="784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Ergonomic tools for efficient workflows.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381980" y="7033246"/>
            <a:ext cx="2912720" cy="784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Built for durability and precision.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247201" y="7033246"/>
            <a:ext cx="2912720" cy="11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Developed with both the dentist and the patient in mind.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33" name="Group 33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 flipV="1">
            <a:off x="1045143" y="3052828"/>
            <a:ext cx="4555202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6" name="TextBox 6"/>
          <p:cNvSpPr txBox="1"/>
          <p:nvPr/>
        </p:nvSpPr>
        <p:spPr>
          <a:xfrm>
            <a:off x="1028700" y="1764890"/>
            <a:ext cx="7856449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1D1D1D"/>
                </a:solidFill>
                <a:latin typeface="Inter Bold"/>
                <a:ea typeface="Inter Bold"/>
                <a:cs typeface="Inter Bold"/>
                <a:sym typeface="Inter Bold"/>
              </a:rPr>
              <a:t>Made in Denmark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362391"/>
            <a:ext cx="7840007" cy="551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From idea to finished instrument</a:t>
            </a:r>
          </a:p>
          <a:p>
            <a:pPr algn="l">
              <a:lnSpc>
                <a:spcPts val="1080"/>
              </a:lnSpc>
            </a:pPr>
            <a:endParaRPr lang="en-US" sz="2000" b="1" spc="12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algn="l">
              <a:lnSpc>
                <a:spcPts val="3600"/>
              </a:lnSpc>
            </a:pPr>
            <a:endParaRPr lang="en-US" sz="2000" b="1" spc="12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All RØNVIG instruments are developed and manufactured at our facility in Denmark.</a:t>
            </a: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4B565C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With full control of every step, we ensure precision and consistent quality.</a:t>
            </a: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4B565C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Our instruments are assembled with care and undergo rigorous quality control – so professionals can rely on them every day.</a:t>
            </a: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4B565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9" name="Group 9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10121904" y="1704266"/>
            <a:ext cx="7137396" cy="6878469"/>
            <a:chOff x="0" y="0"/>
            <a:chExt cx="9516529" cy="9171292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 l="11135" r="11135"/>
            <a:stretch>
              <a:fillRect/>
            </a:stretch>
          </p:blipFill>
          <p:spPr>
            <a:xfrm>
              <a:off x="0" y="0"/>
              <a:ext cx="9516529" cy="91712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661816" y="2452016"/>
            <a:ext cx="7130653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1230075" y="3823965"/>
            <a:ext cx="3501883" cy="4815219"/>
            <a:chOff x="0" y="0"/>
            <a:chExt cx="922307" cy="126820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2307" cy="1268206"/>
            </a:xfrm>
            <a:custGeom>
              <a:avLst/>
              <a:gdLst/>
              <a:ahLst/>
              <a:cxnLst/>
              <a:rect l="l" t="t" r="r" b="b"/>
              <a:pathLst>
                <a:path w="922307" h="1268206">
                  <a:moveTo>
                    <a:pt x="88432" y="0"/>
                  </a:moveTo>
                  <a:lnTo>
                    <a:pt x="833875" y="0"/>
                  </a:lnTo>
                  <a:cubicBezTo>
                    <a:pt x="882715" y="0"/>
                    <a:pt x="922307" y="39592"/>
                    <a:pt x="922307" y="88432"/>
                  </a:cubicBezTo>
                  <a:lnTo>
                    <a:pt x="922307" y="1179774"/>
                  </a:lnTo>
                  <a:cubicBezTo>
                    <a:pt x="922307" y="1228614"/>
                    <a:pt x="882715" y="1268206"/>
                    <a:pt x="833875" y="1268206"/>
                  </a:cubicBezTo>
                  <a:lnTo>
                    <a:pt x="88432" y="1268206"/>
                  </a:lnTo>
                  <a:cubicBezTo>
                    <a:pt x="39592" y="1268206"/>
                    <a:pt x="0" y="1228614"/>
                    <a:pt x="0" y="1179774"/>
                  </a:cubicBezTo>
                  <a:lnTo>
                    <a:pt x="0" y="88432"/>
                  </a:lnTo>
                  <a:cubicBezTo>
                    <a:pt x="0" y="39592"/>
                    <a:pt x="39592" y="0"/>
                    <a:pt x="88432" y="0"/>
                  </a:cubicBez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14300"/>
              <a:ext cx="922307" cy="13825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160583" y="3823965"/>
            <a:ext cx="3501883" cy="4815219"/>
            <a:chOff x="0" y="0"/>
            <a:chExt cx="922307" cy="126820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22307" cy="1268206"/>
            </a:xfrm>
            <a:custGeom>
              <a:avLst/>
              <a:gdLst/>
              <a:ahLst/>
              <a:cxnLst/>
              <a:rect l="l" t="t" r="r" b="b"/>
              <a:pathLst>
                <a:path w="922307" h="1268206">
                  <a:moveTo>
                    <a:pt x="88432" y="0"/>
                  </a:moveTo>
                  <a:lnTo>
                    <a:pt x="833875" y="0"/>
                  </a:lnTo>
                  <a:cubicBezTo>
                    <a:pt x="882715" y="0"/>
                    <a:pt x="922307" y="39592"/>
                    <a:pt x="922307" y="88432"/>
                  </a:cubicBezTo>
                  <a:lnTo>
                    <a:pt x="922307" y="1179774"/>
                  </a:lnTo>
                  <a:cubicBezTo>
                    <a:pt x="922307" y="1228614"/>
                    <a:pt x="882715" y="1268206"/>
                    <a:pt x="833875" y="1268206"/>
                  </a:cubicBezTo>
                  <a:lnTo>
                    <a:pt x="88432" y="1268206"/>
                  </a:lnTo>
                  <a:cubicBezTo>
                    <a:pt x="39592" y="1268206"/>
                    <a:pt x="0" y="1228614"/>
                    <a:pt x="0" y="1179774"/>
                  </a:cubicBezTo>
                  <a:lnTo>
                    <a:pt x="0" y="88432"/>
                  </a:lnTo>
                  <a:cubicBezTo>
                    <a:pt x="0" y="39592"/>
                    <a:pt x="39592" y="0"/>
                    <a:pt x="88432" y="0"/>
                  </a:cubicBez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14300"/>
              <a:ext cx="922307" cy="13825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088093" y="3823965"/>
            <a:ext cx="3501883" cy="4815219"/>
            <a:chOff x="0" y="0"/>
            <a:chExt cx="922307" cy="126820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22307" cy="1268206"/>
            </a:xfrm>
            <a:custGeom>
              <a:avLst/>
              <a:gdLst/>
              <a:ahLst/>
              <a:cxnLst/>
              <a:rect l="l" t="t" r="r" b="b"/>
              <a:pathLst>
                <a:path w="922307" h="1268206">
                  <a:moveTo>
                    <a:pt x="88432" y="0"/>
                  </a:moveTo>
                  <a:lnTo>
                    <a:pt x="833875" y="0"/>
                  </a:lnTo>
                  <a:cubicBezTo>
                    <a:pt x="882715" y="0"/>
                    <a:pt x="922307" y="39592"/>
                    <a:pt x="922307" y="88432"/>
                  </a:cubicBezTo>
                  <a:lnTo>
                    <a:pt x="922307" y="1179774"/>
                  </a:lnTo>
                  <a:cubicBezTo>
                    <a:pt x="922307" y="1228614"/>
                    <a:pt x="882715" y="1268206"/>
                    <a:pt x="833875" y="1268206"/>
                  </a:cubicBezTo>
                  <a:lnTo>
                    <a:pt x="88432" y="1268206"/>
                  </a:lnTo>
                  <a:cubicBezTo>
                    <a:pt x="39592" y="1268206"/>
                    <a:pt x="0" y="1228614"/>
                    <a:pt x="0" y="1179774"/>
                  </a:cubicBezTo>
                  <a:lnTo>
                    <a:pt x="0" y="88432"/>
                  </a:lnTo>
                  <a:cubicBezTo>
                    <a:pt x="0" y="39592"/>
                    <a:pt x="39592" y="0"/>
                    <a:pt x="88432" y="0"/>
                  </a:cubicBez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14300"/>
              <a:ext cx="922307" cy="13825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015602" y="3823965"/>
            <a:ext cx="3501883" cy="4815219"/>
            <a:chOff x="0" y="0"/>
            <a:chExt cx="922307" cy="126820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22307" cy="1268206"/>
            </a:xfrm>
            <a:custGeom>
              <a:avLst/>
              <a:gdLst/>
              <a:ahLst/>
              <a:cxnLst/>
              <a:rect l="l" t="t" r="r" b="b"/>
              <a:pathLst>
                <a:path w="922307" h="1268206">
                  <a:moveTo>
                    <a:pt x="88432" y="0"/>
                  </a:moveTo>
                  <a:lnTo>
                    <a:pt x="833875" y="0"/>
                  </a:lnTo>
                  <a:cubicBezTo>
                    <a:pt x="882715" y="0"/>
                    <a:pt x="922307" y="39592"/>
                    <a:pt x="922307" y="88432"/>
                  </a:cubicBezTo>
                  <a:lnTo>
                    <a:pt x="922307" y="1179774"/>
                  </a:lnTo>
                  <a:cubicBezTo>
                    <a:pt x="922307" y="1228614"/>
                    <a:pt x="882715" y="1268206"/>
                    <a:pt x="833875" y="1268206"/>
                  </a:cubicBezTo>
                  <a:lnTo>
                    <a:pt x="88432" y="1268206"/>
                  </a:lnTo>
                  <a:cubicBezTo>
                    <a:pt x="39592" y="1268206"/>
                    <a:pt x="0" y="1228614"/>
                    <a:pt x="0" y="1179774"/>
                  </a:cubicBezTo>
                  <a:lnTo>
                    <a:pt x="0" y="88432"/>
                  </a:lnTo>
                  <a:cubicBezTo>
                    <a:pt x="0" y="39592"/>
                    <a:pt x="39592" y="0"/>
                    <a:pt x="88432" y="0"/>
                  </a:cubicBez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14300"/>
              <a:ext cx="922307" cy="13825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8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6357938" y="4384462"/>
            <a:ext cx="1052827" cy="1118542"/>
          </a:xfrm>
          <a:custGeom>
            <a:avLst/>
            <a:gdLst/>
            <a:ahLst/>
            <a:cxnLst/>
            <a:rect l="l" t="t" r="r" b="b"/>
            <a:pathLst>
              <a:path w="1052827" h="1118542">
                <a:moveTo>
                  <a:pt x="0" y="0"/>
                </a:moveTo>
                <a:lnTo>
                  <a:pt x="1052827" y="0"/>
                </a:lnTo>
                <a:lnTo>
                  <a:pt x="1052827" y="1118541"/>
                </a:lnTo>
                <a:lnTo>
                  <a:pt x="0" y="11185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9" name="Freeform 19"/>
          <p:cNvSpPr/>
          <p:nvPr/>
        </p:nvSpPr>
        <p:spPr>
          <a:xfrm>
            <a:off x="14186988" y="4384462"/>
            <a:ext cx="1159110" cy="1118542"/>
          </a:xfrm>
          <a:custGeom>
            <a:avLst/>
            <a:gdLst/>
            <a:ahLst/>
            <a:cxnLst/>
            <a:rect l="l" t="t" r="r" b="b"/>
            <a:pathLst>
              <a:path w="1159110" h="1118542">
                <a:moveTo>
                  <a:pt x="0" y="0"/>
                </a:moveTo>
                <a:lnTo>
                  <a:pt x="1159111" y="0"/>
                </a:lnTo>
                <a:lnTo>
                  <a:pt x="1159111" y="1118541"/>
                </a:lnTo>
                <a:lnTo>
                  <a:pt x="0" y="11185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0" name="Freeform 20"/>
          <p:cNvSpPr/>
          <p:nvPr/>
        </p:nvSpPr>
        <p:spPr>
          <a:xfrm>
            <a:off x="10003608" y="4384462"/>
            <a:ext cx="1669465" cy="1118542"/>
          </a:xfrm>
          <a:custGeom>
            <a:avLst/>
            <a:gdLst/>
            <a:ahLst/>
            <a:cxnLst/>
            <a:rect l="l" t="t" r="r" b="b"/>
            <a:pathLst>
              <a:path w="1669465" h="1118542">
                <a:moveTo>
                  <a:pt x="0" y="0"/>
                </a:moveTo>
                <a:lnTo>
                  <a:pt x="1669465" y="0"/>
                </a:lnTo>
                <a:lnTo>
                  <a:pt x="1669465" y="1118541"/>
                </a:lnTo>
                <a:lnTo>
                  <a:pt x="0" y="11185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1" name="Freeform 21"/>
          <p:cNvSpPr/>
          <p:nvPr/>
        </p:nvSpPr>
        <p:spPr>
          <a:xfrm>
            <a:off x="2362529" y="4384462"/>
            <a:ext cx="1118542" cy="1118542"/>
          </a:xfrm>
          <a:custGeom>
            <a:avLst/>
            <a:gdLst/>
            <a:ahLst/>
            <a:cxnLst/>
            <a:rect l="l" t="t" r="r" b="b"/>
            <a:pathLst>
              <a:path w="1118542" h="1118542">
                <a:moveTo>
                  <a:pt x="0" y="0"/>
                </a:moveTo>
                <a:lnTo>
                  <a:pt x="1118542" y="0"/>
                </a:lnTo>
                <a:lnTo>
                  <a:pt x="1118542" y="1118541"/>
                </a:lnTo>
                <a:lnTo>
                  <a:pt x="0" y="11185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2" name="TextBox 22"/>
          <p:cNvSpPr txBox="1"/>
          <p:nvPr/>
        </p:nvSpPr>
        <p:spPr>
          <a:xfrm>
            <a:off x="3008161" y="1355053"/>
            <a:ext cx="1243796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1D1D1D"/>
                </a:solidFill>
                <a:latin typeface="Inter Bold"/>
                <a:ea typeface="Inter Bold"/>
                <a:cs typeface="Inter Bold"/>
                <a:sym typeface="Inter Bold"/>
              </a:rPr>
              <a:t>A brand professionals trust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351102" y="2648455"/>
            <a:ext cx="7740904" cy="32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200" dirty="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TRUSTED BY DENTAL PROFESSIONALS WORLDWIDE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07208" y="6015488"/>
            <a:ext cx="2912720" cy="80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500" b="1" spc="15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Global </a:t>
            </a:r>
          </a:p>
          <a:p>
            <a:pPr algn="ctr">
              <a:lnSpc>
                <a:spcPts val="3200"/>
              </a:lnSpc>
            </a:pPr>
            <a:r>
              <a:rPr lang="en-US" sz="2500" b="1" spc="15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presence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427992" y="6015488"/>
            <a:ext cx="2912720" cy="80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500" b="1" spc="15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Export </a:t>
            </a:r>
          </a:p>
          <a:p>
            <a:pPr algn="ctr">
              <a:lnSpc>
                <a:spcPts val="3200"/>
              </a:lnSpc>
            </a:pPr>
            <a:r>
              <a:rPr lang="en-US" sz="2500" b="1" spc="15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strength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381980" y="6015488"/>
            <a:ext cx="2912720" cy="80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500" b="1" spc="15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Long-term partnerships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247201" y="6015488"/>
            <a:ext cx="2912720" cy="80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500" b="1" spc="15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Part of Directa Group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65440" y="7033246"/>
            <a:ext cx="2912720" cy="784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Trusted in </a:t>
            </a:r>
            <a:r>
              <a:rPr lang="en-US" sz="2000" b="1" spc="120">
                <a:solidFill>
                  <a:srgbClr val="4B565C"/>
                </a:solidFill>
                <a:latin typeface="Inter Bold"/>
                <a:ea typeface="Inter Bold"/>
                <a:cs typeface="Inter Bold"/>
                <a:sym typeface="Inter Bold"/>
              </a:rPr>
              <a:t>30+</a:t>
            </a: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countries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427992" y="7033246"/>
            <a:ext cx="2912720" cy="784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 b="1" spc="120">
                <a:solidFill>
                  <a:srgbClr val="4B565C"/>
                </a:solidFill>
                <a:latin typeface="Inter Bold"/>
                <a:ea typeface="Inter Bold"/>
                <a:cs typeface="Inter Bold"/>
                <a:sym typeface="Inter Bold"/>
              </a:rPr>
              <a:t>95%</a:t>
            </a: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 of production exported worldwide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381980" y="7033246"/>
            <a:ext cx="2912720" cy="784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Partnerships built over decades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247201" y="7033246"/>
            <a:ext cx="2912720" cy="784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Part of the Directa Dental Group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33" name="Group 33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39" name="TextBox 39"/>
          <p:cNvSpPr txBox="1"/>
          <p:nvPr/>
        </p:nvSpPr>
        <p:spPr>
          <a:xfrm>
            <a:off x="13015602" y="8524884"/>
            <a:ext cx="3501883" cy="382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8"/>
              </a:lnSpc>
              <a:spcBef>
                <a:spcPct val="0"/>
              </a:spcBef>
            </a:pPr>
            <a:r>
              <a:rPr lang="en-US" sz="1800" spc="54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57275" y="4545114"/>
            <a:ext cx="3440990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6" name="TextBox 6"/>
          <p:cNvSpPr txBox="1"/>
          <p:nvPr/>
        </p:nvSpPr>
        <p:spPr>
          <a:xfrm>
            <a:off x="1057275" y="2438501"/>
            <a:ext cx="7874465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1D1D1D"/>
                </a:solidFill>
                <a:latin typeface="Inter Bold"/>
                <a:ea typeface="Inter Bold"/>
                <a:cs typeface="Inter Bold"/>
                <a:sym typeface="Inter Bold"/>
              </a:rPr>
              <a:t>Why it matters for </a:t>
            </a:r>
          </a:p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1D1D1D"/>
                </a:solidFill>
                <a:latin typeface="Inter Bold"/>
                <a:ea typeface="Inter Bold"/>
                <a:cs typeface="Inter Bold"/>
                <a:sym typeface="Inter Bold"/>
              </a:rPr>
              <a:t>your business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917283"/>
            <a:ext cx="8234781" cy="26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0"/>
              </a:lnSpc>
            </a:pPr>
            <a:r>
              <a:rPr lang="en-US" sz="2000" b="1" spc="120">
                <a:solidFill>
                  <a:srgbClr val="1D1D1D"/>
                </a:solidFill>
                <a:latin typeface="Inter Bold"/>
                <a:ea typeface="Inter Bold"/>
                <a:cs typeface="Inter Bold"/>
                <a:sym typeface="Inter Bold"/>
              </a:rPr>
              <a:t>A strong partner for long-term growth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387184"/>
            <a:ext cx="8937397" cy="1978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→ Trusted instruments used in clinics worldwide.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→ Stable production and reliable delivery.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→ Durable products that drive repeat business.</a:t>
            </a:r>
          </a:p>
          <a:p>
            <a:pPr algn="l">
              <a:lnSpc>
                <a:spcPts val="4000"/>
              </a:lnSpc>
            </a:pPr>
            <a:r>
              <a:rPr lang="en-US" sz="2000" spc="120">
                <a:solidFill>
                  <a:srgbClr val="1D1D1D"/>
                </a:solidFill>
                <a:latin typeface="Inter"/>
                <a:ea typeface="Inter"/>
                <a:cs typeface="Inter"/>
                <a:sym typeface="Inter"/>
              </a:rPr>
              <a:t>→ A partner that supports your long-term growth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10" name="Group 10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0121904" y="1704266"/>
            <a:ext cx="7137396" cy="6878469"/>
            <a:chOff x="0" y="0"/>
            <a:chExt cx="9516529" cy="9171292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/>
            <a:srcRect l="11135" r="11135"/>
            <a:stretch>
              <a:fillRect/>
            </a:stretch>
          </p:blipFill>
          <p:spPr>
            <a:xfrm>
              <a:off x="0" y="0"/>
              <a:ext cx="9516529" cy="91712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47805" y="-1429531"/>
            <a:ext cx="21159676" cy="14097634"/>
          </a:xfrm>
          <a:custGeom>
            <a:avLst/>
            <a:gdLst/>
            <a:ahLst/>
            <a:cxnLst/>
            <a:rect l="l" t="t" r="r" b="b"/>
            <a:pathLst>
              <a:path w="21159676" h="14097634">
                <a:moveTo>
                  <a:pt x="0" y="0"/>
                </a:moveTo>
                <a:lnTo>
                  <a:pt x="21159676" y="0"/>
                </a:lnTo>
                <a:lnTo>
                  <a:pt x="21159676" y="14097634"/>
                </a:lnTo>
                <a:lnTo>
                  <a:pt x="0" y="140976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AutoShape 3"/>
          <p:cNvSpPr/>
          <p:nvPr/>
        </p:nvSpPr>
        <p:spPr>
          <a:xfrm>
            <a:off x="542834" y="4466508"/>
            <a:ext cx="4449835" cy="0"/>
          </a:xfrm>
          <a:prstGeom prst="line">
            <a:avLst/>
          </a:prstGeom>
          <a:ln w="19050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6" name="Freeform 6"/>
          <p:cNvSpPr/>
          <p:nvPr/>
        </p:nvSpPr>
        <p:spPr>
          <a:xfrm>
            <a:off x="542834" y="481244"/>
            <a:ext cx="1845212" cy="498207"/>
          </a:xfrm>
          <a:custGeom>
            <a:avLst/>
            <a:gdLst/>
            <a:ahLst/>
            <a:cxnLst/>
            <a:rect l="l" t="t" r="r" b="b"/>
            <a:pathLst>
              <a:path w="1845212" h="498207">
                <a:moveTo>
                  <a:pt x="0" y="0"/>
                </a:moveTo>
                <a:lnTo>
                  <a:pt x="1845212" y="0"/>
                </a:lnTo>
                <a:lnTo>
                  <a:pt x="1845212" y="498207"/>
                </a:lnTo>
                <a:lnTo>
                  <a:pt x="0" y="4982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7" name="Group 7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8" name="Group 8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sp>
        <p:nvSpPr>
          <p:cNvPr id="14" name="TextBox 14"/>
          <p:cNvSpPr txBox="1"/>
          <p:nvPr/>
        </p:nvSpPr>
        <p:spPr>
          <a:xfrm>
            <a:off x="542834" y="3290422"/>
            <a:ext cx="12195109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Better tools. Better experiences.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42834" y="4664693"/>
            <a:ext cx="11697257" cy="271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At RØNVIG, we believe that better tools create better experiences –</a:t>
            </a:r>
          </a:p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for the hands that work – and the patients they care for.</a:t>
            </a:r>
          </a:p>
          <a:p>
            <a:pPr algn="l">
              <a:lnSpc>
                <a:spcPts val="3600"/>
              </a:lnSpc>
            </a:pPr>
            <a:endParaRPr lang="en-US" sz="2000" b="1" spc="120">
              <a:solidFill>
                <a:srgbClr val="FFFFFF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We design with purpose, produce with care,</a:t>
            </a:r>
          </a:p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and partner for the long term.</a:t>
            </a: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34" y="365321"/>
            <a:ext cx="1845212" cy="691954"/>
          </a:xfrm>
          <a:custGeom>
            <a:avLst/>
            <a:gdLst/>
            <a:ahLst/>
            <a:cxnLst/>
            <a:rect l="l" t="t" r="r" b="b"/>
            <a:pathLst>
              <a:path w="1845212" h="691954">
                <a:moveTo>
                  <a:pt x="0" y="0"/>
                </a:moveTo>
                <a:lnTo>
                  <a:pt x="1845212" y="0"/>
                </a:lnTo>
                <a:lnTo>
                  <a:pt x="1845212" y="691954"/>
                </a:lnTo>
                <a:lnTo>
                  <a:pt x="0" y="691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6544086" y="615002"/>
            <a:ext cx="11172754" cy="17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59"/>
              </a:lnSpc>
            </a:pPr>
            <a:r>
              <a:rPr lang="en-US" sz="1042" spc="364">
                <a:solidFill>
                  <a:srgbClr val="B4B4B4"/>
                </a:solidFill>
                <a:latin typeface="Inter"/>
                <a:ea typeface="Inter"/>
                <a:cs typeface="Inter"/>
                <a:sym typeface="Inter"/>
              </a:rPr>
              <a:t>DESIGNED FOR PRECISION. MADE FOR TRUST.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735090" y="701773"/>
            <a:ext cx="9819699" cy="9525"/>
          </a:xfrm>
          <a:prstGeom prst="line">
            <a:avLst/>
          </a:prstGeom>
          <a:ln w="952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AutoShape 5"/>
          <p:cNvSpPr/>
          <p:nvPr/>
        </p:nvSpPr>
        <p:spPr>
          <a:xfrm>
            <a:off x="9482059" y="3317941"/>
            <a:ext cx="5975813" cy="0"/>
          </a:xfrm>
          <a:prstGeom prst="line">
            <a:avLst/>
          </a:prstGeom>
          <a:ln w="9525" cap="flat">
            <a:solidFill>
              <a:srgbClr val="CD11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grpSp>
        <p:nvGrpSpPr>
          <p:cNvPr id="6" name="Group 6"/>
          <p:cNvGrpSpPr/>
          <p:nvPr/>
        </p:nvGrpSpPr>
        <p:grpSpPr>
          <a:xfrm>
            <a:off x="-539262" y="9605302"/>
            <a:ext cx="18851133" cy="840658"/>
            <a:chOff x="0" y="0"/>
            <a:chExt cx="25134844" cy="1120877"/>
          </a:xfrm>
        </p:grpSpPr>
        <p:grpSp>
          <p:nvGrpSpPr>
            <p:cNvPr id="7" name="Group 7"/>
            <p:cNvGrpSpPr/>
            <p:nvPr/>
          </p:nvGrpSpPr>
          <p:grpSpPr>
            <a:xfrm rot="-5400000">
              <a:off x="15992893" y="-8124625"/>
              <a:ext cx="1017326" cy="17266577"/>
              <a:chOff x="0" y="0"/>
              <a:chExt cx="147575" cy="250471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7575" cy="2504719"/>
              </a:xfrm>
              <a:custGeom>
                <a:avLst/>
                <a:gdLst/>
                <a:ahLst/>
                <a:cxnLst/>
                <a:rect l="l" t="t" r="r" b="b"/>
                <a:pathLst>
                  <a:path w="147575" h="2504719">
                    <a:moveTo>
                      <a:pt x="147575" y="2504719"/>
                    </a:moveTo>
                    <a:lnTo>
                      <a:pt x="0" y="2504719"/>
                    </a:lnTo>
                    <a:lnTo>
                      <a:pt x="0" y="0"/>
                    </a:lnTo>
                    <a:lnTo>
                      <a:pt x="147575" y="2504719"/>
                    </a:lnTo>
                    <a:close/>
                  </a:path>
                </a:pathLst>
              </a:custGeom>
              <a:solidFill>
                <a:srgbClr val="4B565C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138060"/>
                <a:ext cx="73788" cy="13613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9535073" cy="1120877"/>
              <a:chOff x="0" y="0"/>
              <a:chExt cx="2833791" cy="16259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33791" cy="162596"/>
              </a:xfrm>
              <a:custGeom>
                <a:avLst/>
                <a:gdLst/>
                <a:ahLst/>
                <a:cxnLst/>
                <a:rect l="l" t="t" r="r" b="b"/>
                <a:pathLst>
                  <a:path w="2833791" h="162596">
                    <a:moveTo>
                      <a:pt x="2833791" y="162596"/>
                    </a:moveTo>
                    <a:lnTo>
                      <a:pt x="0" y="162596"/>
                    </a:lnTo>
                    <a:lnTo>
                      <a:pt x="0" y="0"/>
                    </a:lnTo>
                    <a:lnTo>
                      <a:pt x="2833791" y="162596"/>
                    </a:lnTo>
                    <a:close/>
                  </a:path>
                </a:pathLst>
              </a:custGeom>
              <a:solidFill>
                <a:srgbClr val="CD1140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3002"/>
                <a:ext cx="1416896" cy="195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48"/>
                  </a:lnSpc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4406301" y="1560114"/>
            <a:ext cx="3633332" cy="5679813"/>
            <a:chOff x="0" y="0"/>
            <a:chExt cx="1126985" cy="176176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6985" cy="1761762"/>
            </a:xfrm>
            <a:custGeom>
              <a:avLst/>
              <a:gdLst/>
              <a:ahLst/>
              <a:cxnLst/>
              <a:rect l="l" t="t" r="r" b="b"/>
              <a:pathLst>
                <a:path w="1126985" h="1761762">
                  <a:moveTo>
                    <a:pt x="85232" y="0"/>
                  </a:moveTo>
                  <a:lnTo>
                    <a:pt x="1041753" y="0"/>
                  </a:lnTo>
                  <a:cubicBezTo>
                    <a:pt x="1088825" y="0"/>
                    <a:pt x="1126985" y="38160"/>
                    <a:pt x="1126985" y="85232"/>
                  </a:cubicBezTo>
                  <a:lnTo>
                    <a:pt x="1126985" y="1676530"/>
                  </a:lnTo>
                  <a:cubicBezTo>
                    <a:pt x="1126985" y="1723602"/>
                    <a:pt x="1088825" y="1761762"/>
                    <a:pt x="1041753" y="1761762"/>
                  </a:cubicBezTo>
                  <a:lnTo>
                    <a:pt x="85232" y="1761762"/>
                  </a:lnTo>
                  <a:cubicBezTo>
                    <a:pt x="38160" y="1761762"/>
                    <a:pt x="0" y="1723602"/>
                    <a:pt x="0" y="1676530"/>
                  </a:cubicBezTo>
                  <a:lnTo>
                    <a:pt x="0" y="85232"/>
                  </a:lnTo>
                  <a:cubicBezTo>
                    <a:pt x="0" y="38160"/>
                    <a:pt x="38160" y="0"/>
                    <a:pt x="85232" y="0"/>
                  </a:cubicBezTo>
                  <a:close/>
                </a:path>
              </a:pathLst>
            </a:custGeom>
            <a:blipFill>
              <a:blip r:embed="rId3"/>
              <a:stretch>
                <a:fillRect l="-8621" r="-8621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42834" y="2630664"/>
            <a:ext cx="3633332" cy="6471798"/>
            <a:chOff x="0" y="0"/>
            <a:chExt cx="1126985" cy="200741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26985" cy="2007419"/>
            </a:xfrm>
            <a:custGeom>
              <a:avLst/>
              <a:gdLst/>
              <a:ahLst/>
              <a:cxnLst/>
              <a:rect l="l" t="t" r="r" b="b"/>
              <a:pathLst>
                <a:path w="1126985" h="2007419">
                  <a:moveTo>
                    <a:pt x="85232" y="0"/>
                  </a:moveTo>
                  <a:lnTo>
                    <a:pt x="1041753" y="0"/>
                  </a:lnTo>
                  <a:cubicBezTo>
                    <a:pt x="1088825" y="0"/>
                    <a:pt x="1126985" y="38160"/>
                    <a:pt x="1126985" y="85232"/>
                  </a:cubicBezTo>
                  <a:lnTo>
                    <a:pt x="1126985" y="1922187"/>
                  </a:lnTo>
                  <a:cubicBezTo>
                    <a:pt x="1126985" y="1969260"/>
                    <a:pt x="1088825" y="2007419"/>
                    <a:pt x="1041753" y="2007419"/>
                  </a:cubicBezTo>
                  <a:lnTo>
                    <a:pt x="85232" y="2007419"/>
                  </a:lnTo>
                  <a:cubicBezTo>
                    <a:pt x="38160" y="2007419"/>
                    <a:pt x="0" y="1969260"/>
                    <a:pt x="0" y="1922187"/>
                  </a:cubicBezTo>
                  <a:lnTo>
                    <a:pt x="0" y="85232"/>
                  </a:lnTo>
                  <a:cubicBezTo>
                    <a:pt x="0" y="38160"/>
                    <a:pt x="38160" y="0"/>
                    <a:pt x="85232" y="0"/>
                  </a:cubicBezTo>
                  <a:close/>
                </a:path>
              </a:pathLst>
            </a:custGeom>
            <a:blipFill>
              <a:blip r:embed="rId4"/>
              <a:stretch>
                <a:fillRect l="-83675" r="-83675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7" name="Freeform 17"/>
          <p:cNvSpPr/>
          <p:nvPr/>
        </p:nvSpPr>
        <p:spPr>
          <a:xfrm>
            <a:off x="542834" y="4257720"/>
            <a:ext cx="3633332" cy="4844742"/>
          </a:xfrm>
          <a:custGeom>
            <a:avLst/>
            <a:gdLst/>
            <a:ahLst/>
            <a:cxnLst/>
            <a:rect l="l" t="t" r="r" b="b"/>
            <a:pathLst>
              <a:path w="3633332" h="4844742">
                <a:moveTo>
                  <a:pt x="0" y="0"/>
                </a:moveTo>
                <a:lnTo>
                  <a:pt x="3633332" y="0"/>
                </a:lnTo>
                <a:lnTo>
                  <a:pt x="3633332" y="4844743"/>
                </a:lnTo>
                <a:lnTo>
                  <a:pt x="0" y="48447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3675" t="-33583" r="-83675"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8" name="TextBox 18"/>
          <p:cNvSpPr txBox="1"/>
          <p:nvPr/>
        </p:nvSpPr>
        <p:spPr>
          <a:xfrm>
            <a:off x="9482059" y="2134018"/>
            <a:ext cx="823478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1D1D1D"/>
                </a:solidFill>
                <a:latin typeface="Inter Bold"/>
                <a:ea typeface="Inter Bold"/>
                <a:cs typeface="Inter Bold"/>
                <a:sym typeface="Inter Bold"/>
              </a:rPr>
              <a:t>Become a Partner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482059" y="3837054"/>
            <a:ext cx="8234781" cy="26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00"/>
              </a:lnSpc>
            </a:pPr>
            <a:r>
              <a:rPr lang="en-US" sz="2000" b="1" spc="120">
                <a:solidFill>
                  <a:srgbClr val="1D1D1D"/>
                </a:solidFill>
                <a:latin typeface="Inter Bold"/>
                <a:ea typeface="Inter Bold"/>
                <a:cs typeface="Inter Bold"/>
                <a:sym typeface="Inter Bold"/>
              </a:rPr>
              <a:t>Join our network of distributors.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482059" y="4468879"/>
            <a:ext cx="6469586" cy="369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If you are interested in representing RØNVIG, we would love to hear from you.</a:t>
            </a: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4B565C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4140"/>
              </a:lnSpc>
            </a:pPr>
            <a:r>
              <a:rPr lang="en-US" sz="2300" b="1" spc="13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Contact us to explore the opportunity.</a:t>
            </a:r>
          </a:p>
          <a:p>
            <a:pPr algn="l">
              <a:lnSpc>
                <a:spcPts val="3600"/>
              </a:lnSpc>
            </a:pPr>
            <a:endParaRPr lang="en-US" sz="2300" b="1" spc="138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4B565C"/>
                </a:solidFill>
                <a:latin typeface="Inter Bold"/>
                <a:ea typeface="Inter Bold"/>
                <a:cs typeface="Inter Bold"/>
                <a:sym typeface="Inter Bold"/>
              </a:rPr>
              <a:t>E-mail: </a:t>
            </a: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contact@ronvig.com</a:t>
            </a:r>
          </a:p>
          <a:p>
            <a:pPr algn="l">
              <a:lnSpc>
                <a:spcPts val="3600"/>
              </a:lnSpc>
            </a:pPr>
            <a:r>
              <a:rPr lang="en-US" sz="2000" b="1" spc="120">
                <a:solidFill>
                  <a:srgbClr val="4B565C"/>
                </a:solidFill>
                <a:latin typeface="Inter Bold"/>
                <a:ea typeface="Inter Bold"/>
                <a:cs typeface="Inter Bold"/>
                <a:sym typeface="Inter Bold"/>
              </a:rPr>
              <a:t>Phone: </a:t>
            </a:r>
            <a:r>
              <a:rPr lang="en-US" sz="2000" spc="120">
                <a:solidFill>
                  <a:srgbClr val="4B565C"/>
                </a:solidFill>
                <a:latin typeface="Inter"/>
                <a:ea typeface="Inter"/>
                <a:cs typeface="Inter"/>
                <a:sym typeface="Inter"/>
              </a:rPr>
              <a:t>+45 70 23 34 11</a:t>
            </a:r>
          </a:p>
          <a:p>
            <a:pPr algn="l">
              <a:lnSpc>
                <a:spcPts val="3600"/>
              </a:lnSpc>
            </a:pPr>
            <a:endParaRPr lang="en-US" sz="2000" spc="120">
              <a:solidFill>
                <a:srgbClr val="4B565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4406301" y="1560114"/>
            <a:ext cx="3633332" cy="5679813"/>
            <a:chOff x="0" y="0"/>
            <a:chExt cx="1126985" cy="176176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26985" cy="1761762"/>
            </a:xfrm>
            <a:custGeom>
              <a:avLst/>
              <a:gdLst/>
              <a:ahLst/>
              <a:cxnLst/>
              <a:rect l="l" t="t" r="r" b="b"/>
              <a:pathLst>
                <a:path w="1126985" h="1761762">
                  <a:moveTo>
                    <a:pt x="85232" y="0"/>
                  </a:moveTo>
                  <a:lnTo>
                    <a:pt x="1041753" y="0"/>
                  </a:lnTo>
                  <a:cubicBezTo>
                    <a:pt x="1088825" y="0"/>
                    <a:pt x="1126985" y="38160"/>
                    <a:pt x="1126985" y="85232"/>
                  </a:cubicBezTo>
                  <a:lnTo>
                    <a:pt x="1126985" y="1676530"/>
                  </a:lnTo>
                  <a:cubicBezTo>
                    <a:pt x="1126985" y="1723602"/>
                    <a:pt x="1088825" y="1761762"/>
                    <a:pt x="1041753" y="1761762"/>
                  </a:cubicBezTo>
                  <a:lnTo>
                    <a:pt x="85232" y="1761762"/>
                  </a:lnTo>
                  <a:cubicBezTo>
                    <a:pt x="38160" y="1761762"/>
                    <a:pt x="0" y="1723602"/>
                    <a:pt x="0" y="1676530"/>
                  </a:cubicBezTo>
                  <a:lnTo>
                    <a:pt x="0" y="85232"/>
                  </a:lnTo>
                  <a:cubicBezTo>
                    <a:pt x="0" y="38160"/>
                    <a:pt x="38160" y="0"/>
                    <a:pt x="85232" y="0"/>
                  </a:cubicBezTo>
                  <a:close/>
                </a:path>
              </a:pathLst>
            </a:custGeom>
            <a:blipFill>
              <a:blip r:embed="rId6"/>
              <a:stretch>
                <a:fillRect l="-8900" r="-8343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625</Words>
  <Application>Microsoft Office PowerPoint</Application>
  <PresentationFormat>Brugerdefineret</PresentationFormat>
  <Paragraphs>117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Inter</vt:lpstr>
      <vt:lpstr>Arial</vt:lpstr>
      <vt:lpstr>Inter Light</vt:lpstr>
      <vt:lpstr>Inter Bold</vt:lpstr>
      <vt:lpstr>Calibri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Rønvig Presentation</dc:title>
  <cp:lastModifiedBy>Susanne Valentin</cp:lastModifiedBy>
  <cp:revision>2</cp:revision>
  <dcterms:created xsi:type="dcterms:W3CDTF">2006-08-16T00:00:00Z</dcterms:created>
  <dcterms:modified xsi:type="dcterms:W3CDTF">2026-05-18T14:46:28Z</dcterms:modified>
  <dc:identifier>DAHFB38LDRE</dc:identifier>
</cp:coreProperties>
</file>